
<file path=[Content_Types].xml><?xml version="1.0" encoding="utf-8"?>
<Types xmlns="http://schemas.openxmlformats.org/package/2006/content-types">
  <Default Extension="94FA7E20" ContentType="image/png"/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0" r:id="rId1"/>
    <p:sldMasterId id="2147483750" r:id="rId2"/>
    <p:sldMasterId id="2147483766" r:id="rId3"/>
    <p:sldMasterId id="2147483815" r:id="rId4"/>
    <p:sldMasterId id="2147483840" r:id="rId5"/>
    <p:sldMasterId id="2147483859" r:id="rId6"/>
  </p:sldMasterIdLst>
  <p:notesMasterIdLst>
    <p:notesMasterId r:id="rId42"/>
  </p:notesMasterIdLst>
  <p:sldIdLst>
    <p:sldId id="2147308287" r:id="rId7"/>
    <p:sldId id="2147308302" r:id="rId8"/>
    <p:sldId id="2147308288" r:id="rId9"/>
    <p:sldId id="2147308334" r:id="rId10"/>
    <p:sldId id="2147308298" r:id="rId11"/>
    <p:sldId id="2147308303" r:id="rId12"/>
    <p:sldId id="2147308304" r:id="rId13"/>
    <p:sldId id="2134804551" r:id="rId14"/>
    <p:sldId id="2134804555" r:id="rId15"/>
    <p:sldId id="2134804562" r:id="rId16"/>
    <p:sldId id="2147308159" r:id="rId17"/>
    <p:sldId id="2147308224" r:id="rId18"/>
    <p:sldId id="259" r:id="rId19"/>
    <p:sldId id="2147308299" r:id="rId20"/>
    <p:sldId id="2147308300" r:id="rId21"/>
    <p:sldId id="2147308332" r:id="rId22"/>
    <p:sldId id="2147308333" r:id="rId23"/>
    <p:sldId id="2147308267" r:id="rId24"/>
    <p:sldId id="2134804568" r:id="rId25"/>
    <p:sldId id="2134804571" r:id="rId26"/>
    <p:sldId id="2147308271" r:id="rId27"/>
    <p:sldId id="2147308222" r:id="rId28"/>
    <p:sldId id="2147308306" r:id="rId29"/>
    <p:sldId id="2147308309" r:id="rId30"/>
    <p:sldId id="2147308331" r:id="rId31"/>
    <p:sldId id="2147308330" r:id="rId32"/>
    <p:sldId id="1169" r:id="rId33"/>
    <p:sldId id="2147308311" r:id="rId34"/>
    <p:sldId id="2147308312" r:id="rId35"/>
    <p:sldId id="2147308198" r:id="rId36"/>
    <p:sldId id="2147308201" r:id="rId37"/>
    <p:sldId id="2147308199" r:id="rId38"/>
    <p:sldId id="2147308200" r:id="rId39"/>
    <p:sldId id="2147308202" r:id="rId40"/>
    <p:sldId id="1462" r:id="rId41"/>
  </p:sldIdLst>
  <p:sldSz cx="12192000" cy="6858000"/>
  <p:notesSz cx="6797675" cy="9926638"/>
  <p:defaultTextStyle>
    <a:defPPr>
      <a:defRPr lang="it-IT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0DEDCE3-999A-43B0-A98B-0A7F9F6239C9}">
          <p14:sldIdLst/>
        </p14:section>
        <p14:section name="Sezione predefinita" id="{116A12F7-B4FA-40BD-8AB8-4EDEF0E4931B}">
          <p14:sldIdLst>
            <p14:sldId id="2147308287"/>
            <p14:sldId id="2147308302"/>
            <p14:sldId id="2147308288"/>
            <p14:sldId id="2147308334"/>
            <p14:sldId id="2147308298"/>
            <p14:sldId id="2147308303"/>
            <p14:sldId id="2147308304"/>
            <p14:sldId id="2134804551"/>
            <p14:sldId id="2134804555"/>
            <p14:sldId id="2134804562"/>
            <p14:sldId id="2147308159"/>
            <p14:sldId id="2147308224"/>
            <p14:sldId id="259"/>
            <p14:sldId id="2147308299"/>
            <p14:sldId id="2147308300"/>
            <p14:sldId id="2147308332"/>
            <p14:sldId id="2147308333"/>
            <p14:sldId id="2147308267"/>
            <p14:sldId id="2134804568"/>
            <p14:sldId id="2134804571"/>
            <p14:sldId id="2147308271"/>
            <p14:sldId id="2147308222"/>
            <p14:sldId id="2147308306"/>
            <p14:sldId id="2147308309"/>
            <p14:sldId id="2147308331"/>
            <p14:sldId id="2147308330"/>
            <p14:sldId id="1169"/>
            <p14:sldId id="2147308311"/>
            <p14:sldId id="2147308312"/>
            <p14:sldId id="2147308198"/>
            <p14:sldId id="2147308201"/>
            <p14:sldId id="2147308199"/>
            <p14:sldId id="2147308200"/>
            <p14:sldId id="2147308202"/>
            <p14:sldId id="1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logozzo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7886AF"/>
    <a:srgbClr val="57617F"/>
    <a:srgbClr val="B9B9B9"/>
    <a:srgbClr val="4F81BD"/>
    <a:srgbClr val="FFDF79"/>
    <a:srgbClr val="7DC7FF"/>
    <a:srgbClr val="FFE18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sviluppate a scuola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lavorare in gruppo</c:v>
                </c:pt>
                <c:pt idx="1">
                  <c:v>senso di responsabilità</c:v>
                </c:pt>
                <c:pt idx="2">
                  <c:v>perseveranza negli ob.</c:v>
                </c:pt>
                <c:pt idx="3">
                  <c:v>motivazione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9-4B6C-9BD1-CD699443618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svilluppate extra scuola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lavorare in gruppo</c:v>
                </c:pt>
                <c:pt idx="1">
                  <c:v>senso di responsabilità</c:v>
                </c:pt>
                <c:pt idx="2">
                  <c:v>perseveranza negli ob.</c:v>
                </c:pt>
                <c:pt idx="3">
                  <c:v>motivazione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9-4B6C-9BD1-CD699443618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utili per la vita e per il lavoro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lavorare in gruppo</c:v>
                </c:pt>
                <c:pt idx="1">
                  <c:v>senso di responsabilità</c:v>
                </c:pt>
                <c:pt idx="2">
                  <c:v>perseveranza negli ob.</c:v>
                </c:pt>
                <c:pt idx="3">
                  <c:v>motivazione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9</c:v>
                </c:pt>
                <c:pt idx="1">
                  <c:v>8.5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9-4B6C-9BD1-CD6994436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236304"/>
        <c:axId val="1008232976"/>
      </c:barChart>
      <c:catAx>
        <c:axId val="100823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8232976"/>
        <c:crosses val="autoZero"/>
        <c:auto val="1"/>
        <c:lblAlgn val="ctr"/>
        <c:lblOffset val="100"/>
        <c:noMultiLvlLbl val="0"/>
      </c:catAx>
      <c:valAx>
        <c:axId val="100823297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823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83BDE-A4AA-4FC5-A259-496BB45B91A8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DB92653-ED4E-45AB-9D36-89EBAE6DF264}">
      <dgm:prSet phldrT="[Testo]"/>
      <dgm:spPr>
        <a:solidFill>
          <a:srgbClr val="FFC000"/>
        </a:solidFill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Risultati scolastici</a:t>
          </a:r>
        </a:p>
      </dgm:t>
    </dgm:pt>
    <dgm:pt modelId="{09D76B82-C7C9-4FE4-9F4B-43E05FA6A121}" type="parTrans" cxnId="{CF0D05BC-C77E-46D6-B481-B8BACA059F5F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485EC016-ECF4-45A9-A838-CB1C7228EF57}" type="sibTrans" cxnId="{CF0D05BC-C77E-46D6-B481-B8BACA059F5F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9D2919DE-9C38-45DF-A205-645F933D9146}">
      <dgm:prSet phldrT="[Testo]"/>
      <dgm:spPr>
        <a:solidFill>
          <a:srgbClr val="FFC000"/>
        </a:solidFill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Risultati nelle prove standardizzate</a:t>
          </a:r>
        </a:p>
      </dgm:t>
    </dgm:pt>
    <dgm:pt modelId="{3CAEF4C0-DC97-4FF8-AF72-984A69AB85BE}" type="parTrans" cxnId="{97ADBBB0-2592-4104-82E3-65C95D751C6D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D32A289E-215E-49A6-A3EA-B3B73BA4FFC4}" type="sibTrans" cxnId="{97ADBBB0-2592-4104-82E3-65C95D751C6D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06648A3D-8CE0-4A8F-8C54-DE284114F048}">
      <dgm:prSet phldrT="[Tes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Risultati nelle competenze chiave</a:t>
          </a:r>
        </a:p>
      </dgm:t>
    </dgm:pt>
    <dgm:pt modelId="{0EF275E5-2E8A-427C-ADD3-43BC4C6627DF}" type="parTrans" cxnId="{EAE215CB-0753-4321-80A6-83C8BF01F075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93CC2352-278A-413C-85DB-780100999FFD}" type="sibTrans" cxnId="{EAE215CB-0753-4321-80A6-83C8BF01F075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4AE44927-304B-4C4A-8EB0-FB5D386A1F03}">
      <dgm:prSet phldrT="[Tes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Risultati a distanza</a:t>
          </a:r>
        </a:p>
      </dgm:t>
    </dgm:pt>
    <dgm:pt modelId="{01734CD7-914A-4BBB-865A-9E5A9AEFCC91}" type="parTrans" cxnId="{65D9765C-C674-4804-A5DF-8FECB86D824B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9416F6E5-38BC-4C2E-93B9-FEAAC30CE5A5}" type="sibTrans" cxnId="{65D9765C-C674-4804-A5DF-8FECB86D824B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87445FCA-000D-4830-BF1F-24BE6F32E456}" type="pres">
      <dgm:prSet presAssocID="{46A83BDE-A4AA-4FC5-A259-496BB45B91A8}" presName="diagram" presStyleCnt="0">
        <dgm:presLayoutVars>
          <dgm:dir/>
          <dgm:resizeHandles val="exact"/>
        </dgm:presLayoutVars>
      </dgm:prSet>
      <dgm:spPr/>
    </dgm:pt>
    <dgm:pt modelId="{AF769BA9-9086-4BA8-857A-C3DE42ABD068}" type="pres">
      <dgm:prSet presAssocID="{DDB92653-ED4E-45AB-9D36-89EBAE6DF264}" presName="node" presStyleLbl="node1" presStyleIdx="0" presStyleCnt="4" custLinFactNeighborX="2655" custLinFactNeighborY="771">
        <dgm:presLayoutVars>
          <dgm:bulletEnabled val="1"/>
        </dgm:presLayoutVars>
      </dgm:prSet>
      <dgm:spPr/>
    </dgm:pt>
    <dgm:pt modelId="{8306D3B0-D6BD-4C11-ADCC-AA6E8A7DEB6E}" type="pres">
      <dgm:prSet presAssocID="{485EC016-ECF4-45A9-A838-CB1C7228EF57}" presName="sibTrans" presStyleCnt="0"/>
      <dgm:spPr/>
    </dgm:pt>
    <dgm:pt modelId="{2B473A1B-01D8-42FA-BA1B-14A3C891E42A}" type="pres">
      <dgm:prSet presAssocID="{9D2919DE-9C38-45DF-A205-645F933D9146}" presName="node" presStyleLbl="node1" presStyleIdx="1" presStyleCnt="4">
        <dgm:presLayoutVars>
          <dgm:bulletEnabled val="1"/>
        </dgm:presLayoutVars>
      </dgm:prSet>
      <dgm:spPr/>
    </dgm:pt>
    <dgm:pt modelId="{F3E128B2-A1D3-4DCD-BEDC-6804613A47AE}" type="pres">
      <dgm:prSet presAssocID="{D32A289E-215E-49A6-A3EA-B3B73BA4FFC4}" presName="sibTrans" presStyleCnt="0"/>
      <dgm:spPr/>
    </dgm:pt>
    <dgm:pt modelId="{162918A6-8CFF-4BA0-9CB0-01BCE32D0E4F}" type="pres">
      <dgm:prSet presAssocID="{06648A3D-8CE0-4A8F-8C54-DE284114F048}" presName="node" presStyleLbl="node1" presStyleIdx="2" presStyleCnt="4">
        <dgm:presLayoutVars>
          <dgm:bulletEnabled val="1"/>
        </dgm:presLayoutVars>
      </dgm:prSet>
      <dgm:spPr/>
    </dgm:pt>
    <dgm:pt modelId="{97389F10-53F2-4359-83F2-11E9FF1912B9}" type="pres">
      <dgm:prSet presAssocID="{93CC2352-278A-413C-85DB-780100999FFD}" presName="sibTrans" presStyleCnt="0"/>
      <dgm:spPr/>
    </dgm:pt>
    <dgm:pt modelId="{AF6F0F81-CB3D-499F-91E2-1342E530E089}" type="pres">
      <dgm:prSet presAssocID="{4AE44927-304B-4C4A-8EB0-FB5D386A1F03}" presName="node" presStyleLbl="node1" presStyleIdx="3" presStyleCnt="4" custLinFactNeighborX="-669" custLinFactNeighborY="3270">
        <dgm:presLayoutVars>
          <dgm:bulletEnabled val="1"/>
        </dgm:presLayoutVars>
      </dgm:prSet>
      <dgm:spPr/>
    </dgm:pt>
  </dgm:ptLst>
  <dgm:cxnLst>
    <dgm:cxn modelId="{2DBD5638-658E-4084-8487-67976AA4AF56}" type="presOf" srcId="{46A83BDE-A4AA-4FC5-A259-496BB45B91A8}" destId="{87445FCA-000D-4830-BF1F-24BE6F32E456}" srcOrd="0" destOrd="0" presId="urn:microsoft.com/office/officeart/2005/8/layout/default"/>
    <dgm:cxn modelId="{65D9765C-C674-4804-A5DF-8FECB86D824B}" srcId="{46A83BDE-A4AA-4FC5-A259-496BB45B91A8}" destId="{4AE44927-304B-4C4A-8EB0-FB5D386A1F03}" srcOrd="3" destOrd="0" parTransId="{01734CD7-914A-4BBB-865A-9E5A9AEFCC91}" sibTransId="{9416F6E5-38BC-4C2E-93B9-FEAAC30CE5A5}"/>
    <dgm:cxn modelId="{3BB39BAF-0A72-4913-B3D2-BF6877B6AD51}" type="presOf" srcId="{DDB92653-ED4E-45AB-9D36-89EBAE6DF264}" destId="{AF769BA9-9086-4BA8-857A-C3DE42ABD068}" srcOrd="0" destOrd="0" presId="urn:microsoft.com/office/officeart/2005/8/layout/default"/>
    <dgm:cxn modelId="{97ADBBB0-2592-4104-82E3-65C95D751C6D}" srcId="{46A83BDE-A4AA-4FC5-A259-496BB45B91A8}" destId="{9D2919DE-9C38-45DF-A205-645F933D9146}" srcOrd="1" destOrd="0" parTransId="{3CAEF4C0-DC97-4FF8-AF72-984A69AB85BE}" sibTransId="{D32A289E-215E-49A6-A3EA-B3B73BA4FFC4}"/>
    <dgm:cxn modelId="{010BCBB9-B11A-4875-B8C9-8BD676F7B3EC}" type="presOf" srcId="{06648A3D-8CE0-4A8F-8C54-DE284114F048}" destId="{162918A6-8CFF-4BA0-9CB0-01BCE32D0E4F}" srcOrd="0" destOrd="0" presId="urn:microsoft.com/office/officeart/2005/8/layout/default"/>
    <dgm:cxn modelId="{CF0D05BC-C77E-46D6-B481-B8BACA059F5F}" srcId="{46A83BDE-A4AA-4FC5-A259-496BB45B91A8}" destId="{DDB92653-ED4E-45AB-9D36-89EBAE6DF264}" srcOrd="0" destOrd="0" parTransId="{09D76B82-C7C9-4FE4-9F4B-43E05FA6A121}" sibTransId="{485EC016-ECF4-45A9-A838-CB1C7228EF57}"/>
    <dgm:cxn modelId="{EAE215CB-0753-4321-80A6-83C8BF01F075}" srcId="{46A83BDE-A4AA-4FC5-A259-496BB45B91A8}" destId="{06648A3D-8CE0-4A8F-8C54-DE284114F048}" srcOrd="2" destOrd="0" parTransId="{0EF275E5-2E8A-427C-ADD3-43BC4C6627DF}" sibTransId="{93CC2352-278A-413C-85DB-780100999FFD}"/>
    <dgm:cxn modelId="{BC4C29DB-C0C4-455D-8B9C-992D8E3CC076}" type="presOf" srcId="{4AE44927-304B-4C4A-8EB0-FB5D386A1F03}" destId="{AF6F0F81-CB3D-499F-91E2-1342E530E089}" srcOrd="0" destOrd="0" presId="urn:microsoft.com/office/officeart/2005/8/layout/default"/>
    <dgm:cxn modelId="{2059E7F7-CDB3-44D0-B858-EDA003AE6C68}" type="presOf" srcId="{9D2919DE-9C38-45DF-A205-645F933D9146}" destId="{2B473A1B-01D8-42FA-BA1B-14A3C891E42A}" srcOrd="0" destOrd="0" presId="urn:microsoft.com/office/officeart/2005/8/layout/default"/>
    <dgm:cxn modelId="{1021FF72-48F6-4368-A8E1-CD11C0D26DC0}" type="presParOf" srcId="{87445FCA-000D-4830-BF1F-24BE6F32E456}" destId="{AF769BA9-9086-4BA8-857A-C3DE42ABD068}" srcOrd="0" destOrd="0" presId="urn:microsoft.com/office/officeart/2005/8/layout/default"/>
    <dgm:cxn modelId="{08754134-6E01-4DB4-9045-3C6E37B331DD}" type="presParOf" srcId="{87445FCA-000D-4830-BF1F-24BE6F32E456}" destId="{8306D3B0-D6BD-4C11-ADCC-AA6E8A7DEB6E}" srcOrd="1" destOrd="0" presId="urn:microsoft.com/office/officeart/2005/8/layout/default"/>
    <dgm:cxn modelId="{7D29F374-6022-4E67-970E-28D44F9067B4}" type="presParOf" srcId="{87445FCA-000D-4830-BF1F-24BE6F32E456}" destId="{2B473A1B-01D8-42FA-BA1B-14A3C891E42A}" srcOrd="2" destOrd="0" presId="urn:microsoft.com/office/officeart/2005/8/layout/default"/>
    <dgm:cxn modelId="{7D08FA51-9F78-41A7-8EDA-B3233538FC77}" type="presParOf" srcId="{87445FCA-000D-4830-BF1F-24BE6F32E456}" destId="{F3E128B2-A1D3-4DCD-BEDC-6804613A47AE}" srcOrd="3" destOrd="0" presId="urn:microsoft.com/office/officeart/2005/8/layout/default"/>
    <dgm:cxn modelId="{C43948A6-1191-4E43-91AF-C3B2F3CB4B3E}" type="presParOf" srcId="{87445FCA-000D-4830-BF1F-24BE6F32E456}" destId="{162918A6-8CFF-4BA0-9CB0-01BCE32D0E4F}" srcOrd="4" destOrd="0" presId="urn:microsoft.com/office/officeart/2005/8/layout/default"/>
    <dgm:cxn modelId="{AA8A6878-C74E-4E23-9D79-F6B23D320177}" type="presParOf" srcId="{87445FCA-000D-4830-BF1F-24BE6F32E456}" destId="{97389F10-53F2-4359-83F2-11E9FF1912B9}" srcOrd="5" destOrd="0" presId="urn:microsoft.com/office/officeart/2005/8/layout/default"/>
    <dgm:cxn modelId="{8E43F82B-1567-45A7-916A-E676662D5538}" type="presParOf" srcId="{87445FCA-000D-4830-BF1F-24BE6F32E456}" destId="{AF6F0F81-CB3D-499F-91E2-1342E530E0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CF378-3DCA-43B8-A7FE-73F1E5E4548D}" type="doc">
      <dgm:prSet loTypeId="urn:microsoft.com/office/officeart/2005/8/layout/arrow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9BC35BB-FD64-42CE-9EEC-C7E361F11CA2}" type="pres">
      <dgm:prSet presAssocID="{20FCF378-3DCA-43B8-A7FE-73F1E5E4548D}" presName="cycle" presStyleCnt="0">
        <dgm:presLayoutVars>
          <dgm:dir/>
          <dgm:resizeHandles val="exact"/>
        </dgm:presLayoutVars>
      </dgm:prSet>
      <dgm:spPr/>
    </dgm:pt>
  </dgm:ptLst>
  <dgm:cxnLst>
    <dgm:cxn modelId="{8A68A308-CAEF-4A55-AC49-06B0F5B4BD96}" type="presOf" srcId="{20FCF378-3DCA-43B8-A7FE-73F1E5E4548D}" destId="{69BC35BB-FD64-42CE-9EEC-C7E361F11CA2}" srcOrd="0" destOrd="0" presId="urn:microsoft.com/office/officeart/2005/8/layout/arrow1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9BA9-9086-4BA8-857A-C3DE42ABD068}">
      <dsp:nvSpPr>
        <dsp:cNvPr id="0" name=""/>
        <dsp:cNvSpPr/>
      </dsp:nvSpPr>
      <dsp:spPr>
        <a:xfrm>
          <a:off x="72081" y="626820"/>
          <a:ext cx="2688950" cy="161337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0" kern="1200" dirty="0">
              <a:solidFill>
                <a:schemeClr val="tx1"/>
              </a:solidFill>
            </a:rPr>
            <a:t>Risultati scolastici</a:t>
          </a:r>
        </a:p>
      </dsp:txBody>
      <dsp:txXfrm>
        <a:off x="72081" y="626820"/>
        <a:ext cx="2688950" cy="1613370"/>
      </dsp:txXfrm>
    </dsp:sp>
    <dsp:sp modelId="{2B473A1B-01D8-42FA-BA1B-14A3C891E42A}">
      <dsp:nvSpPr>
        <dsp:cNvPr id="0" name=""/>
        <dsp:cNvSpPr/>
      </dsp:nvSpPr>
      <dsp:spPr>
        <a:xfrm>
          <a:off x="2958535" y="614381"/>
          <a:ext cx="2688950" cy="161337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0" kern="1200" dirty="0">
              <a:solidFill>
                <a:schemeClr val="tx1"/>
              </a:solidFill>
            </a:rPr>
            <a:t>Risultati nelle prove standardizzate</a:t>
          </a:r>
        </a:p>
      </dsp:txBody>
      <dsp:txXfrm>
        <a:off x="2958535" y="614381"/>
        <a:ext cx="2688950" cy="1613370"/>
      </dsp:txXfrm>
    </dsp:sp>
    <dsp:sp modelId="{162918A6-8CFF-4BA0-9CB0-01BCE32D0E4F}">
      <dsp:nvSpPr>
        <dsp:cNvPr id="0" name=""/>
        <dsp:cNvSpPr/>
      </dsp:nvSpPr>
      <dsp:spPr>
        <a:xfrm>
          <a:off x="689" y="2496647"/>
          <a:ext cx="2688950" cy="161337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0" kern="1200" dirty="0">
              <a:solidFill>
                <a:schemeClr val="tx1"/>
              </a:solidFill>
            </a:rPr>
            <a:t>Risultati nelle competenze chiave</a:t>
          </a:r>
        </a:p>
      </dsp:txBody>
      <dsp:txXfrm>
        <a:off x="689" y="2496647"/>
        <a:ext cx="2688950" cy="1613370"/>
      </dsp:txXfrm>
    </dsp:sp>
    <dsp:sp modelId="{AF6F0F81-CB3D-499F-91E2-1342E530E089}">
      <dsp:nvSpPr>
        <dsp:cNvPr id="0" name=""/>
        <dsp:cNvSpPr/>
      </dsp:nvSpPr>
      <dsp:spPr>
        <a:xfrm>
          <a:off x="2940546" y="2549404"/>
          <a:ext cx="2688950" cy="161337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0" kern="1200" dirty="0">
              <a:solidFill>
                <a:schemeClr val="tx1"/>
              </a:solidFill>
            </a:rPr>
            <a:t>Risultati a distanza</a:t>
          </a:r>
        </a:p>
      </dsp:txBody>
      <dsp:txXfrm>
        <a:off x="2940546" y="2549404"/>
        <a:ext cx="2688950" cy="1613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41FC5-EC6C-4722-BBB6-211B079130FF}" type="datetimeFigureOut">
              <a:rPr lang="it-IT" smtClean="0"/>
              <a:t>15/01/2023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FE6B-3E99-4A77-B021-F0A2C66924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0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5025" cy="4041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77BB1-BB3E-4EDF-B5FC-A3BA0BC965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3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2459D-376B-4583-83DA-20C043AC605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0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564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51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99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39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85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2459D-376B-4583-83DA-20C043AC605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2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2459D-376B-4583-83DA-20C043AC605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3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45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60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5FE6B-3E99-4A77-B021-F0A2C66924E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91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94FA7E20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02341" tIns="51172" rIns="102341" bIns="51172" anchor="b"/>
          <a:lstStyle>
            <a:lvl1pPr>
              <a:lnSpc>
                <a:spcPct val="90000"/>
              </a:lnSpc>
              <a:defRPr sz="5200" spc="-112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02341" tIns="51172" rIns="102341" bIns="51172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92" y="1584001"/>
            <a:ext cx="5171017" cy="4296588"/>
          </a:xfrm>
          <a:prstGeom prst="rect">
            <a:avLst/>
          </a:prstGeom>
        </p:spPr>
        <p:txBody>
          <a:bodyPr lIns="102341" tIns="51172" rIns="102341" bIns="51172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02341" tIns="51172" rIns="102341" bIns="51172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1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02341" tIns="51172" rIns="102341" bIns="51172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65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667000"/>
            <a:ext cx="9141619" cy="2286000"/>
          </a:xfrm>
          <a:prstGeom prst="rect">
            <a:avLst/>
          </a:prstGeom>
        </p:spPr>
        <p:txBody>
          <a:bodyPr lIns="63964" tIns="31980" rIns="63964" bIns="31980" anchor="b">
            <a:noAutofit/>
          </a:bodyPr>
          <a:lstStyle>
            <a:lvl1pPr>
              <a:lnSpc>
                <a:spcPct val="80000"/>
              </a:lnSpc>
              <a:defRPr sz="67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6" y="4939697"/>
            <a:ext cx="9141619" cy="699107"/>
          </a:xfrm>
          <a:prstGeom prst="rect">
            <a:avLst/>
          </a:prstGeom>
        </p:spPr>
        <p:txBody>
          <a:bodyPr wrap="square" lIns="63964" tIns="31980" rIns="63964" bIns="3198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7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6" y="5791200"/>
            <a:ext cx="9141619" cy="457200"/>
          </a:xfrm>
          <a:prstGeom prst="rect">
            <a:avLst/>
          </a:prstGeom>
        </p:spPr>
        <p:txBody>
          <a:bodyPr wrap="square" lIns="63964" tIns="31980" rIns="63964" bIns="3198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" y="418134"/>
            <a:ext cx="4896611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2" y="418134"/>
            <a:ext cx="27835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ChangeAspect="1"/>
          </p:cNvSpPr>
          <p:nvPr/>
        </p:nvSpPr>
        <p:spPr bwMode="black">
          <a:xfrm>
            <a:off x="302951" y="0"/>
            <a:ext cx="608541" cy="533136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lIns="102351" tIns="51177" rIns="102351" bIns="51177"/>
          <a:lstStyle/>
          <a:p>
            <a:pPr defTabSz="1023495">
              <a:defRPr/>
            </a:pPr>
            <a:endParaRPr lang="en-US" sz="3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503" y="1714505"/>
            <a:ext cx="9334500" cy="4267729"/>
          </a:xfrm>
          <a:prstGeom prst="rect">
            <a:avLst/>
          </a:prstGeom>
        </p:spPr>
        <p:txBody>
          <a:bodyPr lIns="63979" tIns="31988" rIns="63979" bIns="31988"/>
          <a:lstStyle>
            <a:lvl1pPr>
              <a:lnSpc>
                <a:spcPct val="85000"/>
              </a:lnSpc>
              <a:spcBef>
                <a:spcPts val="0"/>
              </a:spcBef>
              <a:defRPr sz="4200"/>
            </a:lvl1pPr>
            <a:lvl2pPr marL="0" indent="0">
              <a:spcBef>
                <a:spcPts val="630"/>
              </a:spcBef>
              <a:buFontTx/>
              <a:buNone/>
              <a:defRPr/>
            </a:lvl2pPr>
            <a:lvl3pPr marL="0" indent="0">
              <a:spcBef>
                <a:spcPts val="630"/>
              </a:spcBef>
              <a:buFontTx/>
              <a:buNone/>
              <a:defRPr/>
            </a:lvl3pPr>
            <a:lvl4pPr marL="0" indent="0">
              <a:spcBef>
                <a:spcPts val="630"/>
              </a:spcBef>
              <a:buFontTx/>
              <a:buNone/>
              <a:defRPr/>
            </a:lvl4pPr>
            <a:lvl5pPr marL="0" indent="0">
              <a:spcBef>
                <a:spcPts val="630"/>
              </a:spcBef>
              <a:buFontTx/>
              <a:buNone/>
              <a:defRPr/>
            </a:lvl5pPr>
            <a:lvl6pPr marL="0" indent="0">
              <a:spcBef>
                <a:spcPts val="630"/>
              </a:spcBef>
              <a:buFontTx/>
              <a:buNone/>
              <a:defRPr baseline="0"/>
            </a:lvl6pPr>
            <a:lvl7pPr marL="0" indent="0">
              <a:spcBef>
                <a:spcPts val="630"/>
              </a:spcBef>
              <a:buFontTx/>
              <a:buNone/>
              <a:defRPr baseline="0"/>
            </a:lvl7pPr>
            <a:lvl8pPr marL="0" indent="0">
              <a:spcBef>
                <a:spcPts val="630"/>
              </a:spcBef>
              <a:buFontTx/>
              <a:buNone/>
              <a:defRPr baseline="0"/>
            </a:lvl8pPr>
            <a:lvl9pPr marL="0" indent="0">
              <a:spcBef>
                <a:spcPts val="63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46250" tIns="73126" rIns="146250" bIns="73126" anchor="b"/>
          <a:lstStyle>
            <a:lvl1pPr>
              <a:lnSpc>
                <a:spcPct val="90000"/>
              </a:lnSpc>
              <a:defRPr sz="4700" spc="-1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46250" tIns="73126" rIns="146250" bIns="73126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4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92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 defTabSz="45703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8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5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54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51172" rIns="102341" bIns="5117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16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02341" tIns="51172" rIns="102341" bIns="51172" anchor="t">
            <a:noAutofit/>
          </a:bodyPr>
          <a:lstStyle>
            <a:lvl1pPr algn="l">
              <a:lnSpc>
                <a:spcPct val="90000"/>
              </a:lnSpc>
              <a:defRPr sz="4500" b="1" i="0" spc="-112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82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171387" indent="-171387">
              <a:buFont typeface="HP Simplified" pitchFamily="34" charset="0"/>
              <a:buChar char="•"/>
              <a:defRPr sz="1300" b="0">
                <a:solidFill>
                  <a:schemeClr val="tx1"/>
                </a:solidFill>
              </a:defRPr>
            </a:lvl1pPr>
            <a:lvl2pPr marL="342773" indent="-171387">
              <a:buSzPct val="80000"/>
              <a:buFont typeface="HP Simplified" pitchFamily="34" charset="0"/>
              <a:buChar char="–"/>
              <a:defRPr sz="1300">
                <a:solidFill>
                  <a:srgbClr val="000000"/>
                </a:solidFill>
              </a:defRPr>
            </a:lvl2pPr>
            <a:lvl3pPr marL="512574" indent="-169802">
              <a:defRPr sz="1300">
                <a:solidFill>
                  <a:srgbClr val="000000"/>
                </a:solidFill>
              </a:defRPr>
            </a:lvl3pPr>
            <a:lvl4pPr marL="690308" indent="-180909">
              <a:defRPr sz="1300">
                <a:solidFill>
                  <a:srgbClr val="000000"/>
                </a:solidFill>
              </a:defRPr>
            </a:lvl4pPr>
            <a:lvl5pPr marL="833132" indent="-150758">
              <a:defRPr sz="13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5922"/>
          </a:xfrm>
          <a:prstGeom prst="rect">
            <a:avLst/>
          </a:prstGeom>
          <a:ln>
            <a:noFill/>
          </a:ln>
        </p:spPr>
        <p:txBody>
          <a:bodyPr lIns="146250" tIns="73126" rIns="146250" bIns="73126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06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82" y="1584001"/>
            <a:ext cx="5171017" cy="4296588"/>
          </a:xfrm>
          <a:prstGeom prst="rect">
            <a:avLst/>
          </a:prstGeom>
        </p:spPr>
        <p:txBody>
          <a:bodyPr lIns="146250" tIns="73126" rIns="146250" bIns="73126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73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30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16" tIns="54857" rIns="109716" bIns="548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16" tIns="54857" rIns="109716" bIns="54857"/>
          <a:lstStyle>
            <a:lvl4pPr marL="285705" indent="-142853">
              <a:buFont typeface="Arial" pitchFamily="34" charset="0"/>
              <a:buChar char="–"/>
              <a:defRPr/>
            </a:lvl4pPr>
            <a:lvl5pPr marL="428557" indent="-142853">
              <a:buFont typeface="Arial" pitchFamily="34" charset="0"/>
              <a:buChar char="–"/>
              <a:defRPr/>
            </a:lvl5pPr>
            <a:lvl6pPr marL="571409" indent="-142853">
              <a:buFont typeface="Arial" pitchFamily="34" charset="0"/>
              <a:buChar char="–"/>
              <a:defRPr baseline="0"/>
            </a:lvl6pPr>
            <a:lvl7pPr marL="714260" indent="-142853">
              <a:buFont typeface="Arial" pitchFamily="34" charset="0"/>
              <a:buChar char="–"/>
              <a:defRPr baseline="0"/>
            </a:lvl7pPr>
            <a:lvl8pPr marL="857112" indent="-142853">
              <a:buFont typeface="Arial" pitchFamily="34" charset="0"/>
              <a:buChar char="–"/>
              <a:defRPr baseline="0"/>
            </a:lvl8pPr>
            <a:lvl9pPr marL="999965" indent="-142853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6DB770DE-692F-4463-A70D-B09B478A8FF9}" type="datetimeFigureOut">
              <a:rPr lang="it-IT" smtClean="0">
                <a:solidFill>
                  <a:srgbClr val="000000"/>
                </a:solidFill>
              </a:rPr>
              <a:pPr defTabSz="914253"/>
              <a:t>15/01/2023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421694A0-5733-4F47-9D72-01C16A72CC61}" type="slidenum">
              <a:rPr lang="it-IT" smtClean="0">
                <a:solidFill>
                  <a:srgbClr val="000000"/>
                </a:solidFill>
              </a:rPr>
              <a:pPr defTabSz="914253"/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46250" tIns="73126" rIns="146250" bIns="73126" anchor="b"/>
          <a:lstStyle>
            <a:lvl1pPr>
              <a:lnSpc>
                <a:spcPct val="90000"/>
              </a:lnSpc>
              <a:defRPr sz="4700" spc="-1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46250" tIns="73126" rIns="146250" bIns="73126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00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 defTabSz="45703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4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51172" rIns="102341" bIns="5117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16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02341" tIns="51172" rIns="102341" bIns="51172" anchor="t">
            <a:noAutofit/>
          </a:bodyPr>
          <a:lstStyle>
            <a:lvl1pPr algn="l" defTabSz="51169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500" b="1" i="0" kern="1200" spc="-112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82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5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33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171387" indent="-171387">
              <a:buFont typeface="HP Simplified" pitchFamily="34" charset="0"/>
              <a:buChar char="•"/>
              <a:defRPr sz="1300" b="0">
                <a:solidFill>
                  <a:schemeClr val="tx1"/>
                </a:solidFill>
              </a:defRPr>
            </a:lvl1pPr>
            <a:lvl2pPr marL="342773" indent="-171387">
              <a:buSzPct val="80000"/>
              <a:buFont typeface="HP Simplified" pitchFamily="34" charset="0"/>
              <a:buChar char="–"/>
              <a:defRPr sz="1300">
                <a:solidFill>
                  <a:srgbClr val="000000"/>
                </a:solidFill>
              </a:defRPr>
            </a:lvl2pPr>
            <a:lvl3pPr marL="512574" indent="-169802">
              <a:defRPr sz="1300">
                <a:solidFill>
                  <a:srgbClr val="000000"/>
                </a:solidFill>
              </a:defRPr>
            </a:lvl3pPr>
            <a:lvl4pPr marL="690308" indent="-180909">
              <a:defRPr sz="1300">
                <a:solidFill>
                  <a:srgbClr val="000000"/>
                </a:solidFill>
              </a:defRPr>
            </a:lvl4pPr>
            <a:lvl5pPr marL="833132" indent="-150758">
              <a:defRPr sz="13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5922"/>
          </a:xfrm>
          <a:prstGeom prst="rect">
            <a:avLst/>
          </a:prstGeom>
          <a:ln>
            <a:noFill/>
          </a:ln>
        </p:spPr>
        <p:txBody>
          <a:bodyPr lIns="146250" tIns="73126" rIns="146250" bIns="73126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19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82" y="1584001"/>
            <a:ext cx="5171017" cy="4296588"/>
          </a:xfrm>
          <a:prstGeom prst="rect">
            <a:avLst/>
          </a:prstGeom>
        </p:spPr>
        <p:txBody>
          <a:bodyPr lIns="146250" tIns="73126" rIns="146250" bIns="73126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7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667000"/>
            <a:ext cx="9141619" cy="2286000"/>
          </a:xfrm>
          <a:prstGeom prst="rect">
            <a:avLst/>
          </a:prstGeom>
        </p:spPr>
        <p:txBody>
          <a:bodyPr lIns="91407" tIns="45703" rIns="91407" bIns="45703"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6" y="4939697"/>
            <a:ext cx="9141619" cy="699107"/>
          </a:xfrm>
          <a:prstGeom prst="rect">
            <a:avLst/>
          </a:prstGeom>
        </p:spPr>
        <p:txBody>
          <a:bodyPr wrap="square" lIns="91407" tIns="45703" rIns="91407" bIns="45703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6" y="5791200"/>
            <a:ext cx="9141619" cy="457200"/>
          </a:xfrm>
          <a:prstGeom prst="rect">
            <a:avLst/>
          </a:prstGeom>
        </p:spPr>
        <p:txBody>
          <a:bodyPr wrap="square" lIns="91407" tIns="45703" rIns="91407" bIns="45703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" y="418134"/>
            <a:ext cx="4896611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2" y="418134"/>
            <a:ext cx="27835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16" tIns="54857" rIns="109716" bIns="548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16" tIns="54857" rIns="109716" bIns="54857"/>
          <a:lstStyle>
            <a:lvl4pPr marL="285705" indent="-142853">
              <a:buFont typeface="Arial" pitchFamily="34" charset="0"/>
              <a:buChar char="–"/>
              <a:defRPr/>
            </a:lvl4pPr>
            <a:lvl5pPr marL="428557" indent="-142853">
              <a:buFont typeface="Arial" pitchFamily="34" charset="0"/>
              <a:buChar char="–"/>
              <a:defRPr/>
            </a:lvl5pPr>
            <a:lvl6pPr marL="571409" indent="-142853">
              <a:buFont typeface="Arial" pitchFamily="34" charset="0"/>
              <a:buChar char="–"/>
              <a:defRPr baseline="0"/>
            </a:lvl6pPr>
            <a:lvl7pPr marL="714260" indent="-142853">
              <a:buFont typeface="Arial" pitchFamily="34" charset="0"/>
              <a:buChar char="–"/>
              <a:defRPr baseline="0"/>
            </a:lvl7pPr>
            <a:lvl8pPr marL="857112" indent="-142853">
              <a:buFont typeface="Arial" pitchFamily="34" charset="0"/>
              <a:buChar char="–"/>
              <a:defRPr baseline="0"/>
            </a:lvl8pPr>
            <a:lvl9pPr marL="999965" indent="-142853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5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6DB770DE-692F-4463-A70D-B09B478A8FF9}" type="datetimeFigureOut">
              <a:rPr lang="it-IT" smtClean="0">
                <a:solidFill>
                  <a:srgbClr val="000000"/>
                </a:solidFill>
              </a:rPr>
              <a:pPr defTabSz="914253"/>
              <a:t>15/01/2023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421694A0-5733-4F47-9D72-01C16A72CC61}" type="slidenum">
              <a:rPr lang="it-IT" smtClean="0">
                <a:solidFill>
                  <a:srgbClr val="000000"/>
                </a:solidFill>
              </a:rPr>
              <a:pPr defTabSz="914253"/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7570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8695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17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26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1266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56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14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99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41" tIns="51172" rIns="102341" bIns="51172" anchor="ctr"/>
          <a:lstStyle/>
          <a:p>
            <a:pPr algn="ctr" defTabSz="511695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51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4129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37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3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2979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1473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473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51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1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41" tIns="51172" rIns="102341" bIns="51172" anchor="ctr"/>
          <a:lstStyle/>
          <a:p>
            <a:pPr algn="ctr" defTabSz="511695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11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909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946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9824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8608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2460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0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04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7382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03200" y="15240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10871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322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174000"/>
            <a:ext cx="5328592" cy="720080"/>
          </a:xfrm>
        </p:spPr>
        <p:txBody>
          <a:bodyPr anchor="ctr">
            <a:normAutofit/>
          </a:bodyPr>
          <a:lstStyle>
            <a:lvl1pPr algn="ctr">
              <a:defRPr lang="en-US" sz="2800" b="1" kern="1200" dirty="0">
                <a:solidFill>
                  <a:srgbClr val="009A44"/>
                </a:solidFill>
                <a:latin typeface="Arial" pitchFamily="34" charset="0"/>
                <a:ea typeface="HP Simplified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14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19673"/>
          <a:stretch/>
        </p:blipFill>
        <p:spPr bwMode="auto">
          <a:xfrm>
            <a:off x="9773606" y="6219618"/>
            <a:ext cx="181673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51B945E-1BC3-4767-AEC3-E6933D62FBD3}"/>
              </a:ext>
            </a:extLst>
          </p:cNvPr>
          <p:cNvCxnSpPr/>
          <p:nvPr userDrawn="1"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438C1B1E-F1FF-49F6-A465-396C4F2F37C4}"/>
              </a:ext>
            </a:extLst>
          </p:cNvPr>
          <p:cNvCxnSpPr/>
          <p:nvPr userDrawn="1"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70BA9A61-BC58-4E89-AC80-587A2D9F9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179175"/>
            <a:ext cx="26098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234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20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39FF9358-4F01-00FB-3952-8F74FF7A5F3A}"/>
              </a:ext>
            </a:extLst>
          </p:cNvPr>
          <p:cNvCxnSpPr/>
          <p:nvPr userDrawn="1"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1" descr="Immagine 1">
            <a:extLst>
              <a:ext uri="{FF2B5EF4-FFF2-40B4-BE49-F238E27FC236}">
                <a16:creationId xmlns:a16="http://schemas.microsoft.com/office/drawing/2014/main" id="{E0AF0857-61C4-4971-E212-3C29615EF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7848" y="6237312"/>
            <a:ext cx="2209803" cy="368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8F2C0-E02F-CBC7-496C-994CF21DAD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0" y="6086475"/>
            <a:ext cx="1307925" cy="715866"/>
          </a:xfrm>
          <a:prstGeom prst="rect">
            <a:avLst/>
          </a:prstGeom>
        </p:spPr>
      </p:pic>
      <p:pic>
        <p:nvPicPr>
          <p:cNvPr id="5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>
            <a:extLst>
              <a:ext uri="{FF2B5EF4-FFF2-40B4-BE49-F238E27FC236}">
                <a16:creationId xmlns:a16="http://schemas.microsoft.com/office/drawing/2014/main" id="{22C650A5-C9F0-003D-28A9-42381A5537C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19673"/>
          <a:stretch/>
        </p:blipFill>
        <p:spPr bwMode="auto">
          <a:xfrm>
            <a:off x="9773606" y="6219618"/>
            <a:ext cx="181673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726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7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6964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103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55607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79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283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4722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41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191888" indent="-191888">
              <a:buFont typeface="HP Simplified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 marL="383775" indent="-191888">
              <a:buSzPct val="80000"/>
              <a:buFont typeface="HP Simplified" pitchFamily="34" charset="0"/>
              <a:buChar char="–"/>
              <a:defRPr sz="1500">
                <a:solidFill>
                  <a:srgbClr val="000000"/>
                </a:solidFill>
              </a:defRPr>
            </a:lvl2pPr>
            <a:lvl3pPr marL="573888" indent="-190112">
              <a:defRPr sz="1500">
                <a:solidFill>
                  <a:srgbClr val="000000"/>
                </a:solidFill>
              </a:defRPr>
            </a:lvl3pPr>
            <a:lvl4pPr marL="772875" indent="-202548">
              <a:defRPr sz="1500">
                <a:solidFill>
                  <a:srgbClr val="000000"/>
                </a:solidFill>
              </a:defRPr>
            </a:lvl4pPr>
            <a:lvl5pPr marL="932779" indent="-168790"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2142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5022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0807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0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14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7382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03200" y="15240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10871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1838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28" tIns="54864" rIns="109728" bIns="54864"/>
          <a:lstStyle>
            <a:lvl4pPr marL="285739" indent="-142869">
              <a:buFont typeface="Arial" pitchFamily="34" charset="0"/>
              <a:buChar char="–"/>
              <a:defRPr/>
            </a:lvl4pPr>
            <a:lvl5pPr marL="428608" indent="-142869">
              <a:buFont typeface="Arial" pitchFamily="34" charset="0"/>
              <a:buChar char="–"/>
              <a:defRPr/>
            </a:lvl5pPr>
            <a:lvl6pPr marL="571478" indent="-142869">
              <a:buFont typeface="Arial" pitchFamily="34" charset="0"/>
              <a:buChar char="–"/>
              <a:defRPr baseline="0"/>
            </a:lvl6pPr>
            <a:lvl7pPr marL="714346" indent="-142869">
              <a:buFont typeface="Arial" pitchFamily="34" charset="0"/>
              <a:buChar char="–"/>
              <a:defRPr baseline="0"/>
            </a:lvl7pPr>
            <a:lvl8pPr marL="857216" indent="-142869">
              <a:buFont typeface="Arial" pitchFamily="34" charset="0"/>
              <a:buChar char="–"/>
              <a:defRPr baseline="0"/>
            </a:lvl8pPr>
            <a:lvl9pPr marL="1000085" indent="-142869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2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1910"/>
          </a:xfrm>
          <a:prstGeom prst="rect">
            <a:avLst/>
          </a:prstGeom>
          <a:ln>
            <a:noFill/>
          </a:ln>
        </p:spPr>
        <p:txBody>
          <a:bodyPr lIns="102341" tIns="51172" rIns="102341" bIns="51172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1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15.jpe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51172" rIns="102341" bIns="5117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233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8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0233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8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36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1695" rtl="0" eaLnBrk="0" fontAlgn="base" hangingPunct="0">
        <a:spcBef>
          <a:spcPct val="0"/>
        </a:spcBef>
        <a:spcAft>
          <a:spcPct val="0"/>
        </a:spcAft>
        <a:defRPr lang="en-GB" sz="22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511695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023393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535084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046779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511695" rtl="0" eaLnBrk="0" fontAlgn="base" hangingPunct="0">
        <a:spcBef>
          <a:spcPct val="0"/>
        </a:spcBef>
        <a:spcAft>
          <a:spcPts val="448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81492" rtl="0" eaLnBrk="0" fontAlgn="base" hangingPunct="0">
        <a:spcBef>
          <a:spcPct val="0"/>
        </a:spcBef>
        <a:spcAft>
          <a:spcPts val="448"/>
        </a:spcAft>
        <a:buSzPct val="100000"/>
        <a:buFont typeface="Lucida Grande"/>
        <a:defRPr sz="18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90112" indent="-190112" algn="l" defTabSz="511695" rtl="0" eaLnBrk="0" fontAlgn="base" hangingPunct="0">
        <a:spcBef>
          <a:spcPct val="0"/>
        </a:spcBef>
        <a:spcAft>
          <a:spcPts val="448"/>
        </a:spcAft>
        <a:buFont typeface="HP Simplified"/>
        <a:buChar char="•"/>
        <a:defRPr sz="15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81998" indent="-202548" algn="l" defTabSz="511695" rtl="0" eaLnBrk="0" fontAlgn="base" hangingPunct="0">
        <a:spcBef>
          <a:spcPct val="0"/>
        </a:spcBef>
        <a:spcAft>
          <a:spcPts val="448"/>
        </a:spcAft>
        <a:buSzPct val="80000"/>
        <a:buFont typeface="HP Simplified"/>
        <a:buChar char="–"/>
        <a:defRPr lang="en-US" sz="15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525910" indent="-168790" algn="l" defTabSz="511695" rtl="0" eaLnBrk="0" fontAlgn="base" hangingPunct="0">
        <a:spcBef>
          <a:spcPct val="0"/>
        </a:spcBef>
        <a:spcAft>
          <a:spcPts val="448"/>
        </a:spcAft>
        <a:buFont typeface="HP Simplified"/>
        <a:buChar char="•"/>
        <a:defRPr sz="15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558477" indent="0" algn="l" defTabSz="511695" rtl="0" eaLnBrk="1" latinLnBrk="0" hangingPunct="1">
        <a:lnSpc>
          <a:spcPts val="28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022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715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417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95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393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084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779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77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168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870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563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45703" rIns="91407" bIns="4570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7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7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29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30" rtl="0" eaLnBrk="0" fontAlgn="base" hangingPunct="0">
        <a:spcBef>
          <a:spcPct val="0"/>
        </a:spcBef>
        <a:spcAft>
          <a:spcPct val="0"/>
        </a:spcAft>
        <a:defRPr lang="en-GB" sz="19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30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062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091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124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30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54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02" indent="-169802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88" indent="-180909" algn="l" defTabSz="457030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27" indent="-150758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155" indent="0" algn="l" defTabSz="45703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2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45703" rIns="91407" bIns="4570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7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7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29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9" r:id="rId12"/>
    <p:sldLayoutId id="2147483780" r:id="rId13"/>
    <p:sldLayoutId id="214748378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30" rtl="0" eaLnBrk="0" fontAlgn="base" hangingPunct="0">
        <a:spcBef>
          <a:spcPct val="0"/>
        </a:spcBef>
        <a:spcAft>
          <a:spcPct val="0"/>
        </a:spcAft>
        <a:defRPr lang="en-GB" sz="19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30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062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091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124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30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54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02" indent="-169802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88" indent="-180909" algn="l" defTabSz="457030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27" indent="-150758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155" indent="0" algn="l" defTabSz="45703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2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  <p:sldLayoutId id="2147483830" r:id="rId13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4" r:id="rId13"/>
    <p:sldLayoutId id="2147483855" r:id="rId14"/>
    <p:sldLayoutId id="2147483858" r:id="rId15"/>
    <p:sldLayoutId id="2147483877" r:id="rId16"/>
    <p:sldLayoutId id="2147483878" r:id="rId17"/>
    <p:sldLayoutId id="2147483879" r:id="rId18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94FA7E20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68195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8195" y="858445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689334" y="2921012"/>
            <a:ext cx="4708169" cy="131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80" tIns="33692" rIns="67380" bIns="33692" anchor="ctr"/>
          <a:lstStyle/>
          <a:p>
            <a:pPr algn="r" defTabSz="722710" eaLnBrk="0" hangingPunct="0">
              <a:spcBef>
                <a:spcPct val="25000"/>
              </a:spcBef>
              <a:defRPr/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358639" y="4151994"/>
            <a:ext cx="7551955" cy="12698"/>
          </a:xfrm>
          <a:prstGeom prst="line">
            <a:avLst/>
          </a:prstGeom>
          <a:ln w="28575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2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r="75401" b="19673"/>
          <a:stretch/>
        </p:blipFill>
        <p:spPr bwMode="auto">
          <a:xfrm>
            <a:off x="9111608" y="2315640"/>
            <a:ext cx="2335138" cy="23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ACB39B-C7D4-41EF-BC2F-853F3D887154}"/>
              </a:ext>
            </a:extLst>
          </p:cNvPr>
          <p:cNvSpPr txBox="1"/>
          <p:nvPr/>
        </p:nvSpPr>
        <p:spPr>
          <a:xfrm>
            <a:off x="7248128" y="5126592"/>
            <a:ext cx="388848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Damiano Previtali</a:t>
            </a:r>
          </a:p>
          <a:p>
            <a:pPr algn="r"/>
            <a:endParaRPr lang="it-IT" sz="1200" dirty="0">
              <a:solidFill>
                <a:srgbClr val="0070C0"/>
              </a:solidFill>
              <a:latin typeface="Arial" panose="020B0604020202020204" pitchFamily="34" charset="0"/>
              <a:ea typeface="HP Simplified"/>
              <a:cs typeface="Arial" panose="020B0604020202020204" pitchFamily="34" charset="0"/>
            </a:endParaRPr>
          </a:p>
          <a:p>
            <a:pPr algn="r"/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Dirigente</a:t>
            </a:r>
          </a:p>
          <a:p>
            <a:pPr algn="r"/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Sistema nazionale di valutazione</a:t>
            </a:r>
          </a:p>
          <a:p>
            <a:pPr algn="r"/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Ministero dell’istruzione e del merito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B95D656-85CE-4AC7-AB00-596EBDE10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78" y="548680"/>
            <a:ext cx="3231311" cy="5306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6F378F5A-D7D2-9974-13C5-B7ACE5038E06}"/>
              </a:ext>
            </a:extLst>
          </p:cNvPr>
          <p:cNvSpPr txBox="1">
            <a:spLocks/>
          </p:cNvSpPr>
          <p:nvPr/>
        </p:nvSpPr>
        <p:spPr>
          <a:xfrm>
            <a:off x="1157625" y="2949087"/>
            <a:ext cx="7752969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lang="en-GB" sz="2600" b="1" kern="1200" dirty="0">
                <a:solidFill>
                  <a:schemeClr val="bg1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609421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218847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1828269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437693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r"/>
            <a:r>
              <a:rPr lang="it-IT" sz="3200" dirty="0">
                <a:solidFill>
                  <a:srgbClr val="0070C0"/>
                </a:solidFill>
              </a:rPr>
              <a:t>Per un  ecosistema educativo:</a:t>
            </a:r>
          </a:p>
          <a:p>
            <a:pPr algn="r"/>
            <a:r>
              <a:rPr lang="it-IT" sz="3200" b="0" i="1" dirty="0">
                <a:solidFill>
                  <a:srgbClr val="0070C0"/>
                </a:solidFill>
              </a:rPr>
              <a:t>dall’aula alla comunità educante </a:t>
            </a:r>
          </a:p>
        </p:txBody>
      </p:sp>
    </p:spTree>
    <p:extLst>
      <p:ext uri="{BB962C8B-B14F-4D97-AF65-F5344CB8AC3E}">
        <p14:creationId xmlns:p14="http://schemas.microsoft.com/office/powerpoint/2010/main" val="11937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Indicatori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con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dati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puntuali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per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ogni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scuola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nel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RAV </a:t>
            </a:r>
            <a:r>
              <a:rPr lang="en-US" altLang="it-IT" sz="2000" b="1" dirty="0">
                <a:solidFill>
                  <a:srgbClr val="009A44"/>
                </a:solidFill>
                <a:ea typeface="HP Simplified"/>
              </a:rPr>
              <a:t>   </a:t>
            </a: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4E362C35-A9E1-E93C-B9D4-D39C4FC6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1" y="3064261"/>
            <a:ext cx="6590664" cy="29717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6911161-BCF3-75A3-4A19-34FD64712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964833"/>
            <a:ext cx="6380353" cy="2260616"/>
          </a:xfrm>
          <a:prstGeom prst="rect">
            <a:avLst/>
          </a:prstGeom>
        </p:spPr>
      </p:pic>
      <p:pic>
        <p:nvPicPr>
          <p:cNvPr id="2" name="Picture 31">
            <a:extLst>
              <a:ext uri="{FF2B5EF4-FFF2-40B4-BE49-F238E27FC236}">
                <a16:creationId xmlns:a16="http://schemas.microsoft.com/office/drawing/2014/main" id="{A673C4B9-1A06-9B74-A2EE-A6C1BA7BA2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8694">
            <a:off x="6931219" y="633924"/>
            <a:ext cx="1662397" cy="2050065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834938DF-C2F9-F1FE-EB79-84137CEA43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5593">
            <a:off x="3264978" y="2840842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9E1B8C-32EE-457F-9D80-D1C20E34F232}"/>
              </a:ext>
            </a:extLst>
          </p:cNvPr>
          <p:cNvSpPr txBox="1">
            <a:spLocks/>
          </p:cNvSpPr>
          <p:nvPr/>
        </p:nvSpPr>
        <p:spPr>
          <a:xfrm>
            <a:off x="2092230" y="10668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7481064-DF6B-47F3-AFD8-BE16C915B3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623392" y="138819"/>
            <a:ext cx="1092783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72" eaLnBrk="1" hangingPunct="1"/>
            <a:r>
              <a:rPr lang="it-IT" sz="3200" dirty="0">
                <a:solidFill>
                  <a:srgbClr val="009A44"/>
                </a:solidFill>
              </a:rPr>
              <a:t>PNRR – RAV e priorità di miglioramento</a:t>
            </a:r>
            <a:endParaRPr lang="en-US" altLang="it-IT" sz="3200" dirty="0">
              <a:solidFill>
                <a:srgbClr val="009A44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681C95F-E733-4D5B-89CE-2279D9E66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84" y="1460701"/>
            <a:ext cx="3281575" cy="4460451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B2D47AE-28B1-418A-8A09-44396D73832A}"/>
              </a:ext>
            </a:extLst>
          </p:cNvPr>
          <p:cNvGraphicFramePr/>
          <p:nvPr/>
        </p:nvGraphicFramePr>
        <p:xfrm>
          <a:off x="5814752" y="857957"/>
          <a:ext cx="56481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A3E65858-5665-FDF8-1CE4-8C4BDA43C455}"/>
              </a:ext>
            </a:extLst>
          </p:cNvPr>
          <p:cNvSpPr/>
          <p:nvPr/>
        </p:nvSpPr>
        <p:spPr>
          <a:xfrm>
            <a:off x="3935760" y="1251858"/>
            <a:ext cx="1152127" cy="2400753"/>
          </a:xfrm>
          <a:prstGeom prst="leftBrace">
            <a:avLst>
              <a:gd name="adj1" fmla="val 8333"/>
              <a:gd name="adj2" fmla="val 50319"/>
            </a:avLst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6C4411CA-1E4D-15EC-D195-4D68F0E44EA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1185">
            <a:off x="3122293" y="4189122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9D40EE7-F0CF-4FF7-9F8B-615C670E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10376"/>
            <a:ext cx="8712968" cy="719138"/>
          </a:xfrm>
        </p:spPr>
        <p:txBody>
          <a:bodyPr>
            <a:normAutofit/>
          </a:bodyPr>
          <a:lstStyle/>
          <a:p>
            <a:r>
              <a:rPr lang="it-IT" sz="3200" dirty="0"/>
              <a:t>Cosa possiamo fare per migliorare?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C36611F4-9461-4051-8C93-C775C8D8D385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6DE71060-84BE-4F8D-AE20-4E14D745EF8A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799827B-7C19-EA07-B9E3-B7913D85E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78" y="1628799"/>
            <a:ext cx="4015045" cy="433511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8F8953-DF3E-3CE1-6B1E-A20F62DDC3F0}"/>
              </a:ext>
            </a:extLst>
          </p:cNvPr>
          <p:cNvSpPr txBox="1"/>
          <p:nvPr/>
        </p:nvSpPr>
        <p:spPr>
          <a:xfrm>
            <a:off x="587375" y="1052736"/>
            <a:ext cx="1119725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PNRR - Linee di investimento per la Componente 1 della Missione 4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€ 19.436 mln</a:t>
            </a:r>
            <a:endParaRPr lang="it-IT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iduzione dei divari territoriali </a:t>
            </a: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M4C1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-I) 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1.500 mln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(inoltre 750 mln PON e 240 mln da L. bilancio 2021) </a:t>
            </a:r>
          </a:p>
          <a:p>
            <a:pPr algn="just"/>
            <a:endParaRPr lang="it-IT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Scuola 4.0 - scuole innovative, nuove aule didattiche e laboratori 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M4C1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 3.2-4,19) 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2.100 mln</a:t>
            </a:r>
          </a:p>
          <a:p>
            <a:pPr algn="just"/>
            <a:endParaRPr lang="it-IT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Didattica digitale integrata e formazione del personale scolastico 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M4C1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 2.1-13) 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 mln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Nuove competenze e nuovi linguaggi 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M4C1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 3.1-16-17) 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1.100 mln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Ingenti investimenti economici non bastano a migliorare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vi è correlazione fra spesa e miglioramento, anzi i consistenti stanziamenti economici nei contesti problematici diventano una parte dei problemi da risolvere. </a:t>
            </a: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639A752D-CE57-C5B9-3035-7B3ADD225D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9367">
            <a:off x="6984096" y="1543616"/>
            <a:ext cx="1265710" cy="15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6A47C-2072-1D46-3807-11655674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65" y="238299"/>
            <a:ext cx="11377264" cy="4989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>
                <a:solidFill>
                  <a:srgbClr val="009A44"/>
                </a:solidFill>
                <a:latin typeface="Arial" pitchFamily="34" charset="0"/>
                <a:cs typeface="Arial" pitchFamily="34" charset="0"/>
              </a:rPr>
              <a:t>Analisi diacronica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7DC2473-38EA-4659-213B-318CF1D68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82" y="960582"/>
            <a:ext cx="9411033" cy="5723251"/>
          </a:xfrm>
          <a:prstGeom prst="rect">
            <a:avLst/>
          </a:prstGeom>
        </p:spPr>
      </p:pic>
      <p:pic>
        <p:nvPicPr>
          <p:cNvPr id="6" name="Picture 31">
            <a:extLst>
              <a:ext uri="{FF2B5EF4-FFF2-40B4-BE49-F238E27FC236}">
                <a16:creationId xmlns:a16="http://schemas.microsoft.com/office/drawing/2014/main" id="{29649153-4B33-95CB-9112-5D4AB32D4B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7955">
            <a:off x="1082140" y="5533655"/>
            <a:ext cx="1265710" cy="1560871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2DD032D8-8BE7-AB06-A8C4-2A6D3FB0ED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8798">
            <a:off x="1832656" y="983123"/>
            <a:ext cx="1265710" cy="15608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6FEFC-AC84-DC9C-6400-2AFFF3C27056}"/>
              </a:ext>
            </a:extLst>
          </p:cNvPr>
          <p:cNvSpPr txBox="1"/>
          <p:nvPr/>
        </p:nvSpPr>
        <p:spPr>
          <a:xfrm>
            <a:off x="88458" y="4510733"/>
            <a:ext cx="1908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Dati INVALSI</a:t>
            </a:r>
            <a:r>
              <a:rPr lang="it-IT" sz="1400" dirty="0"/>
              <a:t> Risultati nelle prove standardizzate di italiano e matematica in sequenza storica dal 2013 al 2019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C1FA6C-7D15-5A66-6DA1-43191EAA0591}"/>
              </a:ext>
            </a:extLst>
          </p:cNvPr>
          <p:cNvSpPr txBox="1"/>
          <p:nvPr/>
        </p:nvSpPr>
        <p:spPr>
          <a:xfrm>
            <a:off x="36783" y="1942302"/>
            <a:ext cx="21411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G02</a:t>
            </a:r>
            <a:r>
              <a:rPr lang="it-IT" sz="1400" b="1" dirty="0"/>
              <a:t> </a:t>
            </a:r>
            <a:r>
              <a:rPr lang="it-IT" sz="1400" dirty="0"/>
              <a:t>= classe II primaria</a:t>
            </a:r>
          </a:p>
          <a:p>
            <a:endParaRPr lang="it-IT" sz="1400" dirty="0"/>
          </a:p>
          <a:p>
            <a:r>
              <a:rPr lang="it-IT" sz="1400" b="1" dirty="0" err="1"/>
              <a:t>G05</a:t>
            </a:r>
            <a:r>
              <a:rPr lang="it-IT" sz="1400" dirty="0"/>
              <a:t> = classe V primaria</a:t>
            </a:r>
          </a:p>
          <a:p>
            <a:endParaRPr lang="it-IT" sz="1400" dirty="0"/>
          </a:p>
          <a:p>
            <a:r>
              <a:rPr lang="it-IT" sz="1400" b="1" dirty="0" err="1"/>
              <a:t>G08</a:t>
            </a:r>
            <a:r>
              <a:rPr lang="it-IT" sz="1400" dirty="0"/>
              <a:t> = classe III secondaria I grado</a:t>
            </a:r>
          </a:p>
          <a:p>
            <a:endParaRPr lang="it-IT" sz="1400" dirty="0"/>
          </a:p>
          <a:p>
            <a:r>
              <a:rPr lang="it-IT" sz="1400" b="1" dirty="0" err="1"/>
              <a:t>G10</a:t>
            </a:r>
            <a:r>
              <a:rPr lang="it-IT" sz="1400" dirty="0"/>
              <a:t> = classe II secondaria II grado</a:t>
            </a:r>
          </a:p>
          <a:p>
            <a:endParaRPr lang="it-IT" sz="1200" dirty="0"/>
          </a:p>
          <a:p>
            <a:endParaRPr lang="it-IT" sz="1200" dirty="0"/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A7D60B47-84C2-4BBB-9BFA-54146FA47B61}"/>
              </a:ext>
            </a:extLst>
          </p:cNvPr>
          <p:cNvCxnSpPr>
            <a:cxnSpLocks/>
          </p:cNvCxnSpPr>
          <p:nvPr/>
        </p:nvCxnSpPr>
        <p:spPr>
          <a:xfrm>
            <a:off x="407368" y="828943"/>
            <a:ext cx="11426269" cy="19991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54D6954-8A07-4F87-BFA7-EBAE35205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2993"/>
              </p:ext>
            </p:extLst>
          </p:nvPr>
        </p:nvGraphicFramePr>
        <p:xfrm>
          <a:off x="2099555" y="1134262"/>
          <a:ext cx="7992889" cy="360642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915088">
                  <a:extLst>
                    <a:ext uri="{9D8B030D-6E8A-4147-A177-3AD203B41FA5}">
                      <a16:colId xmlns:a16="http://schemas.microsoft.com/office/drawing/2014/main" val="4115444776"/>
                    </a:ext>
                  </a:extLst>
                </a:gridCol>
                <a:gridCol w="2887039">
                  <a:extLst>
                    <a:ext uri="{9D8B030D-6E8A-4147-A177-3AD203B41FA5}">
                      <a16:colId xmlns:a16="http://schemas.microsoft.com/office/drawing/2014/main" val="1186059087"/>
                    </a:ext>
                  </a:extLst>
                </a:gridCol>
                <a:gridCol w="3190762">
                  <a:extLst>
                    <a:ext uri="{9D8B030D-6E8A-4147-A177-3AD203B41FA5}">
                      <a16:colId xmlns:a16="http://schemas.microsoft.com/office/drawing/2014/main" val="1393097611"/>
                    </a:ext>
                  </a:extLst>
                </a:gridCol>
              </a:tblGrid>
              <a:tr h="61266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ESCS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Scuole 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in forte difficoltà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Tutte 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le altre scuole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37217"/>
                  </a:ext>
                </a:extLst>
              </a:tr>
              <a:tr h="748440"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Basso</a:t>
                      </a:r>
                    </a:p>
                    <a:p>
                      <a:pPr algn="ctr"/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100,0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rgbClr val="002060"/>
                          </a:solidFill>
                          <a:effectLst/>
                        </a:rPr>
                        <a:t>25,5</a:t>
                      </a:r>
                      <a:endParaRPr lang="it-IT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15835339"/>
                  </a:ext>
                </a:extLst>
              </a:tr>
              <a:tr h="7484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</a:endParaRPr>
                    </a:p>
                    <a:p>
                      <a:pPr algn="ctr"/>
                      <a:r>
                        <a:rPr lang="it-IT" sz="1600" dirty="0">
                          <a:effectLst/>
                        </a:rPr>
                        <a:t>Medio-Basso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</a:rPr>
                        <a:t>0,0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</a:rPr>
                        <a:t>26,4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5425"/>
                  </a:ext>
                </a:extLst>
              </a:tr>
              <a:tr h="7484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</a:endParaRPr>
                    </a:p>
                    <a:p>
                      <a:pPr algn="ctr"/>
                      <a:r>
                        <a:rPr lang="it-IT" sz="1600" dirty="0">
                          <a:effectLst/>
                        </a:rPr>
                        <a:t>Medio-Alto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21,1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9381843"/>
                  </a:ext>
                </a:extLst>
              </a:tr>
              <a:tr h="7484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</a:endParaRPr>
                    </a:p>
                    <a:p>
                      <a:pPr algn="ctr"/>
                      <a:r>
                        <a:rPr lang="it-IT" sz="1600" dirty="0">
                          <a:effectLst/>
                        </a:rPr>
                        <a:t>Alto</a:t>
                      </a:r>
                    </a:p>
                    <a:p>
                      <a:pPr algn="ctr"/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</a:rPr>
                        <a:t>24,9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5026408"/>
                  </a:ext>
                </a:extLst>
              </a:tr>
            </a:tbl>
          </a:graphicData>
        </a:graphic>
      </p:graphicFrame>
      <p:pic>
        <p:nvPicPr>
          <p:cNvPr id="7" name="Picture 31">
            <a:extLst>
              <a:ext uri="{FF2B5EF4-FFF2-40B4-BE49-F238E27FC236}">
                <a16:creationId xmlns:a16="http://schemas.microsoft.com/office/drawing/2014/main" id="{45EE7833-464B-4D75-87D7-AAE04306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312" y="1339020"/>
            <a:ext cx="1396414" cy="178625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3387A0B-B009-4FDF-A967-AAA8DCB05D04}"/>
              </a:ext>
            </a:extLst>
          </p:cNvPr>
          <p:cNvSpPr/>
          <p:nvPr/>
        </p:nvSpPr>
        <p:spPr>
          <a:xfrm>
            <a:off x="551384" y="4766991"/>
            <a:ext cx="11449272" cy="1038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Costituzione, art. 3: 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È compito della Repubblica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rimuovere gli ostacoli di ordine economico e sociale,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che, limitando di fatto la libertà e l'eguaglianza dei cittadini, impediscono il pieno sviluppo della persona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…»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A8A5D95-CF5F-AFA2-FF9C-C2163E1D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65" y="238299"/>
            <a:ext cx="11377264" cy="4989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Analisi di contesto</a:t>
            </a:r>
            <a:endParaRPr lang="it-IT" sz="3200" dirty="0">
              <a:solidFill>
                <a:srgbClr val="009A4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184E2C5D-67D5-4B15-88E0-EF2A8DA9030E}"/>
              </a:ext>
            </a:extLst>
          </p:cNvPr>
          <p:cNvSpPr txBox="1">
            <a:spLocks/>
          </p:cNvSpPr>
          <p:nvPr/>
        </p:nvSpPr>
        <p:spPr bwMode="black">
          <a:xfrm>
            <a:off x="551384" y="383588"/>
            <a:ext cx="11017224" cy="4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3200" b="1" dirty="0">
                <a:solidFill>
                  <a:srgbClr val="009A44"/>
                </a:solidFill>
              </a:rPr>
              <a:t>Dall’aula alla comunità educante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E42555-82E5-4285-9390-2952A84A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28" y="908720"/>
            <a:ext cx="7815749" cy="5163760"/>
          </a:xfrm>
          <a:prstGeom prst="rect">
            <a:avLst/>
          </a:prstGeom>
        </p:spPr>
      </p:pic>
      <p:pic>
        <p:nvPicPr>
          <p:cNvPr id="3" name="Picture 31">
            <a:extLst>
              <a:ext uri="{FF2B5EF4-FFF2-40B4-BE49-F238E27FC236}">
                <a16:creationId xmlns:a16="http://schemas.microsoft.com/office/drawing/2014/main" id="{4E819A30-5BD6-6FEE-8F88-7543C0F3EC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7123">
            <a:off x="8236549" y="592949"/>
            <a:ext cx="1396414" cy="17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524000" y="19665"/>
            <a:ext cx="7542331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511717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500" b="1" dirty="0">
              <a:solidFill>
                <a:srgbClr val="0A7736"/>
              </a:solidFill>
              <a:latin typeface="Georgia" panose="02040502050405020303" pitchFamily="18" charset="0"/>
              <a:ea typeface="HP Simplified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38777E-062F-43C5-B68E-1F9096BE50BB}"/>
              </a:ext>
            </a:extLst>
          </p:cNvPr>
          <p:cNvSpPr/>
          <p:nvPr/>
        </p:nvSpPr>
        <p:spPr>
          <a:xfrm>
            <a:off x="2090556" y="2460789"/>
            <a:ext cx="6291445" cy="372408"/>
          </a:xfrm>
          <a:prstGeom prst="rect">
            <a:avLst/>
          </a:prstGeom>
        </p:spPr>
        <p:txBody>
          <a:bodyPr wrap="square" lIns="64005" tIns="32003" rIns="64005" bIns="32003">
            <a:spAutoFit/>
          </a:bodyPr>
          <a:lstStyle/>
          <a:p>
            <a:pPr defTabSz="1023440"/>
            <a:endParaRPr lang="it-IT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1B7F83BA-CAE6-45FE-BCA8-33CC317E877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DF041B9-4B51-4F49-9406-03C71E856370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0AFBBE8-8DA3-475B-BC42-0AD53E4ECB6D}"/>
              </a:ext>
            </a:extLst>
          </p:cNvPr>
          <p:cNvSpPr txBox="1"/>
          <p:nvPr/>
        </p:nvSpPr>
        <p:spPr>
          <a:xfrm>
            <a:off x="2638599" y="15403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32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prima </a:t>
            </a:r>
            <a:r>
              <a:rPr lang="en-US" sz="3200" b="1" dirty="0" err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32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inefficace</a:t>
            </a:r>
            <a:endParaRPr lang="it-IT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17B16-3359-ECE0-B7A1-DAF844C088E3}"/>
              </a:ext>
            </a:extLst>
          </p:cNvPr>
          <p:cNvSpPr txBox="1"/>
          <p:nvPr/>
        </p:nvSpPr>
        <p:spPr>
          <a:xfrm>
            <a:off x="3972324" y="5082646"/>
            <a:ext cx="78033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Italia l’analfabetismo funzionale tra i 16 e i 65 anni è del 27,9% </a:t>
            </a:r>
          </a:p>
          <a:p>
            <a:pPr algn="ctr" fontAlgn="base"/>
            <a:r>
              <a:rPr lang="it-IT" sz="2000" b="1" dirty="0">
                <a:solidFill>
                  <a:srgbClr val="009A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Circa 3 Italiani su 10 sono analfabeti di ritorno</a:t>
            </a:r>
          </a:p>
          <a:p>
            <a:pPr algn="ctr" fontAlgn="base"/>
            <a:r>
              <a:rPr lang="it-IT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PIAAC</a:t>
            </a:r>
            <a:r>
              <a:rPr lang="it-IT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it-IT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lang="it-IT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the International </a:t>
            </a:r>
            <a:r>
              <a:rPr lang="it-IT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</a:t>
            </a:r>
            <a:r>
              <a:rPr lang="it-IT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it-IT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Adult</a:t>
            </a:r>
            <a:r>
              <a:rPr lang="it-IT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Competencies</a:t>
            </a:r>
            <a:r>
              <a:rPr lang="it-IT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(2016)</a:t>
            </a:r>
          </a:p>
          <a:p>
            <a:pPr algn="ctr" fontAlgn="base"/>
            <a:r>
              <a:rPr lang="it-IT" sz="2000" dirty="0">
                <a:solidFill>
                  <a:srgbClr val="009A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953122-69DD-5D46-E344-51B1B2DED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33" y="1109075"/>
            <a:ext cx="7803312" cy="3818296"/>
          </a:xfrm>
          <a:prstGeom prst="rect">
            <a:avLst/>
          </a:prstGeom>
        </p:spPr>
      </p:pic>
      <p:sp>
        <p:nvSpPr>
          <p:cNvPr id="7" name="Callout: linea piegata senza bordo 6">
            <a:extLst>
              <a:ext uri="{FF2B5EF4-FFF2-40B4-BE49-F238E27FC236}">
                <a16:creationId xmlns:a16="http://schemas.microsoft.com/office/drawing/2014/main" id="{AA5EB6D3-1217-C350-A67F-27D24D38CB44}"/>
              </a:ext>
            </a:extLst>
          </p:cNvPr>
          <p:cNvSpPr/>
          <p:nvPr/>
        </p:nvSpPr>
        <p:spPr>
          <a:xfrm>
            <a:off x="6764192" y="3588373"/>
            <a:ext cx="1593486" cy="564169"/>
          </a:xfrm>
          <a:prstGeom prst="callout2">
            <a:avLst>
              <a:gd name="adj1" fmla="val 56184"/>
              <a:gd name="adj2" fmla="val 6135"/>
              <a:gd name="adj3" fmla="val 55502"/>
              <a:gd name="adj4" fmla="val -50085"/>
              <a:gd name="adj5" fmla="val -266315"/>
              <a:gd name="adj6" fmla="val -10173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Punteggio non corretto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660961-88A5-7F15-BA18-7066D135438F}"/>
              </a:ext>
            </a:extLst>
          </p:cNvPr>
          <p:cNvSpPr txBox="1"/>
          <p:nvPr/>
        </p:nvSpPr>
        <p:spPr>
          <a:xfrm>
            <a:off x="587376" y="1179546"/>
            <a:ext cx="32272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D.M. 170/2022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«Istruzioni operative»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30/12/2022</a:t>
            </a:r>
          </a:p>
          <a:p>
            <a:pPr algn="just"/>
            <a:endParaRPr lang="it-IT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valore numerico risulta </a:t>
            </a:r>
            <a:r>
              <a:rPr lang="it-IT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 precompilato da sistema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il target definito in proporzione al numero di alunni frequentanti, alla percentuale di fragilità e al finanziamento ricevuto. </a:t>
            </a:r>
          </a:p>
          <a:p>
            <a:pPr algn="just"/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Numero di studenti che hanno frequentato le attività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A188887-C396-498C-05FD-3ACF4907E290}"/>
              </a:ext>
            </a:extLst>
          </p:cNvPr>
          <p:cNvSpPr/>
          <p:nvPr/>
        </p:nvSpPr>
        <p:spPr>
          <a:xfrm rot="5400000">
            <a:off x="3630466" y="2793154"/>
            <a:ext cx="2986852" cy="5040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7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524000" y="19665"/>
            <a:ext cx="7542331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511717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500" b="1" dirty="0">
              <a:solidFill>
                <a:srgbClr val="0A7736"/>
              </a:solidFill>
              <a:latin typeface="Georgia" panose="02040502050405020303" pitchFamily="18" charset="0"/>
              <a:ea typeface="HP Simplified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38777E-062F-43C5-B68E-1F9096BE50BB}"/>
              </a:ext>
            </a:extLst>
          </p:cNvPr>
          <p:cNvSpPr/>
          <p:nvPr/>
        </p:nvSpPr>
        <p:spPr>
          <a:xfrm>
            <a:off x="2090556" y="2460789"/>
            <a:ext cx="6291445" cy="372408"/>
          </a:xfrm>
          <a:prstGeom prst="rect">
            <a:avLst/>
          </a:prstGeom>
        </p:spPr>
        <p:txBody>
          <a:bodyPr wrap="square" lIns="64005" tIns="32003" rIns="64005" bIns="32003">
            <a:spAutoFit/>
          </a:bodyPr>
          <a:lstStyle/>
          <a:p>
            <a:pPr defTabSz="1023440"/>
            <a:endParaRPr lang="it-IT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1B7F83BA-CAE6-45FE-BCA8-33CC317E877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DF041B9-4B51-4F49-9406-03C71E856370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0AFBBE8-8DA3-475B-BC42-0AD53E4ECB6D}"/>
              </a:ext>
            </a:extLst>
          </p:cNvPr>
          <p:cNvSpPr txBox="1"/>
          <p:nvPr/>
        </p:nvSpPr>
        <p:spPr>
          <a:xfrm>
            <a:off x="587375" y="154031"/>
            <a:ext cx="1101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32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32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 risposta - efficace</a:t>
            </a:r>
            <a:endParaRPr lang="it-IT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D64C73A2-42A3-B296-F433-D830A397CDD3}"/>
              </a:ext>
            </a:extLst>
          </p:cNvPr>
          <p:cNvGraphicFramePr/>
          <p:nvPr/>
        </p:nvGraphicFramePr>
        <p:xfrm>
          <a:off x="1302328" y="996358"/>
          <a:ext cx="9587344" cy="443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7439F1BD-900D-2B35-45E9-DED2C5946F1B}"/>
              </a:ext>
            </a:extLst>
          </p:cNvPr>
          <p:cNvSpPr txBox="1">
            <a:spLocks/>
          </p:cNvSpPr>
          <p:nvPr/>
        </p:nvSpPr>
        <p:spPr>
          <a:xfrm>
            <a:off x="695400" y="5429993"/>
            <a:ext cx="11017250" cy="493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solidFill>
                  <a:srgbClr val="0070C0"/>
                </a:solidFill>
                <a:latin typeface="+mn-lt"/>
              </a:rPr>
              <a:t>Rielaborazione</a:t>
            </a:r>
            <a:r>
              <a:rPr lang="it-IT" sz="1400" dirty="0">
                <a:latin typeface="+mn-lt"/>
              </a:rPr>
              <a:t> da fonte: D. </a:t>
            </a:r>
            <a:r>
              <a:rPr lang="it-IT" sz="1400" dirty="0" err="1">
                <a:latin typeface="+mn-lt"/>
              </a:rPr>
              <a:t>Maziana</a:t>
            </a:r>
            <a:r>
              <a:rPr lang="it-IT" sz="1400" dirty="0">
                <a:latin typeface="+mn-lt"/>
              </a:rPr>
              <a:t>, S. </a:t>
            </a:r>
            <a:r>
              <a:rPr lang="it-IT" sz="1400" dirty="0" err="1">
                <a:latin typeface="+mn-lt"/>
              </a:rPr>
              <a:t>Poy</a:t>
            </a:r>
            <a:r>
              <a:rPr lang="it-IT" sz="1400" dirty="0">
                <a:latin typeface="+mn-lt"/>
              </a:rPr>
              <a:t>, A. Rosina, E. Sironi. </a:t>
            </a:r>
            <a:r>
              <a:rPr lang="it-IT" sz="1400" dirty="0">
                <a:solidFill>
                  <a:srgbClr val="0070C0"/>
                </a:solidFill>
                <a:latin typeface="+mn-lt"/>
              </a:rPr>
              <a:t>https://www.iprase.tn.it/documents/20178/1593139/12+Alternanza+e+soft+skills  </a:t>
            </a:r>
          </a:p>
        </p:txBody>
      </p:sp>
    </p:spTree>
    <p:extLst>
      <p:ext uri="{BB962C8B-B14F-4D97-AF65-F5344CB8AC3E}">
        <p14:creationId xmlns:p14="http://schemas.microsoft.com/office/powerpoint/2010/main" val="309994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184E2C5D-67D5-4B15-88E0-EF2A8DA9030E}"/>
              </a:ext>
            </a:extLst>
          </p:cNvPr>
          <p:cNvSpPr txBox="1">
            <a:spLocks/>
          </p:cNvSpPr>
          <p:nvPr/>
        </p:nvSpPr>
        <p:spPr bwMode="black">
          <a:xfrm>
            <a:off x="623392" y="260648"/>
            <a:ext cx="11017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 dirty="0" err="1">
                <a:solidFill>
                  <a:srgbClr val="009A44"/>
                </a:solidFill>
              </a:rPr>
              <a:t>Rapporto</a:t>
            </a:r>
            <a:r>
              <a:rPr lang="en-US" sz="2800" b="1" dirty="0">
                <a:solidFill>
                  <a:srgbClr val="009A44"/>
                </a:solidFill>
              </a:rPr>
              <a:t> </a:t>
            </a:r>
            <a:r>
              <a:rPr lang="en-US" sz="2800" b="1" dirty="0" err="1">
                <a:solidFill>
                  <a:srgbClr val="009A44"/>
                </a:solidFill>
              </a:rPr>
              <a:t>tra</a:t>
            </a:r>
            <a:r>
              <a:rPr lang="en-US" sz="2800" b="1" dirty="0">
                <a:solidFill>
                  <a:srgbClr val="009A44"/>
                </a:solidFill>
              </a:rPr>
              <a:t> </a:t>
            </a:r>
            <a:r>
              <a:rPr lang="en-US" sz="2800" b="1" dirty="0" err="1">
                <a:solidFill>
                  <a:srgbClr val="009A44"/>
                </a:solidFill>
              </a:rPr>
              <a:t>competenze</a:t>
            </a:r>
            <a:r>
              <a:rPr lang="en-US" sz="2800" b="1" dirty="0">
                <a:solidFill>
                  <a:srgbClr val="009A44"/>
                </a:solidFill>
              </a:rPr>
              <a:t> </a:t>
            </a:r>
            <a:r>
              <a:rPr lang="en-US" sz="2800" b="1" dirty="0" err="1">
                <a:solidFill>
                  <a:srgbClr val="009A44"/>
                </a:solidFill>
              </a:rPr>
              <a:t>trasversali</a:t>
            </a:r>
            <a:r>
              <a:rPr lang="en-US" sz="2800" b="1" dirty="0">
                <a:solidFill>
                  <a:srgbClr val="009A44"/>
                </a:solidFill>
              </a:rPr>
              <a:t> ed </a:t>
            </a:r>
            <a:r>
              <a:rPr lang="en-US" sz="2800" b="1" dirty="0" err="1">
                <a:solidFill>
                  <a:srgbClr val="009A44"/>
                </a:solidFill>
              </a:rPr>
              <a:t>esiti</a:t>
            </a:r>
            <a:r>
              <a:rPr lang="en-US" sz="2800" b="1" dirty="0">
                <a:solidFill>
                  <a:srgbClr val="009A44"/>
                </a:solidFill>
              </a:rPr>
              <a:t> scolastici</a:t>
            </a:r>
          </a:p>
        </p:txBody>
      </p:sp>
      <p:pic>
        <p:nvPicPr>
          <p:cNvPr id="2" name="Google Shape;167;gff77f779d5_0_49">
            <a:extLst>
              <a:ext uri="{FF2B5EF4-FFF2-40B4-BE49-F238E27FC236}">
                <a16:creationId xmlns:a16="http://schemas.microsoft.com/office/drawing/2014/main" id="{FCB29230-DDBF-E2CE-B5E7-C6D16EA5A3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7488" y="1054750"/>
            <a:ext cx="9649072" cy="453650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98506C-6DDD-2930-9FE3-589593063C45}"/>
              </a:ext>
            </a:extLst>
          </p:cNvPr>
          <p:cNvSpPr txBox="1"/>
          <p:nvPr/>
        </p:nvSpPr>
        <p:spPr>
          <a:xfrm>
            <a:off x="3791744" y="562059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Fonte: Dipartimento Istruzione e Cultura, PAT, 2022</a:t>
            </a:r>
          </a:p>
        </p:txBody>
      </p:sp>
      <p:sp>
        <p:nvSpPr>
          <p:cNvPr id="3" name="Google Shape;139;gff77f779d5_0_25">
            <a:extLst>
              <a:ext uri="{FF2B5EF4-FFF2-40B4-BE49-F238E27FC236}">
                <a16:creationId xmlns:a16="http://schemas.microsoft.com/office/drawing/2014/main" id="{75B595B3-4C94-0ECE-DCE4-7EFEA984E5BA}"/>
              </a:ext>
            </a:extLst>
          </p:cNvPr>
          <p:cNvSpPr/>
          <p:nvPr/>
        </p:nvSpPr>
        <p:spPr>
          <a:xfrm>
            <a:off x="1487488" y="886954"/>
            <a:ext cx="1296144" cy="7595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210593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C4136B4D-8560-F94C-8352-0D290DA54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047961"/>
            <a:ext cx="6483096" cy="476207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220F488-E597-9735-CCAB-875C265A9669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009A44"/>
                </a:solidFill>
              </a:rPr>
              <a:t>Next generation </a:t>
            </a:r>
            <a:r>
              <a:rPr lang="it-IT" sz="2800" b="1" dirty="0" err="1">
                <a:solidFill>
                  <a:srgbClr val="009A44"/>
                </a:solidFill>
              </a:rPr>
              <a:t>classrooms</a:t>
            </a:r>
            <a:r>
              <a:rPr lang="en-US" altLang="it-IT" sz="2800" b="1" dirty="0">
                <a:solidFill>
                  <a:srgbClr val="009A44"/>
                </a:solidFill>
              </a:rPr>
              <a:t>  </a:t>
            </a:r>
          </a:p>
        </p:txBody>
      </p:sp>
      <p:pic>
        <p:nvPicPr>
          <p:cNvPr id="8" name="Picture 31">
            <a:extLst>
              <a:ext uri="{FF2B5EF4-FFF2-40B4-BE49-F238E27FC236}">
                <a16:creationId xmlns:a16="http://schemas.microsoft.com/office/drawing/2014/main" id="{A63A8003-93F5-C9E9-51A8-6ED9B8CB4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8156">
            <a:off x="6859066" y="1466230"/>
            <a:ext cx="1417350" cy="174500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855287-F1D8-E7A6-C56B-6ACC5FB84165}"/>
              </a:ext>
            </a:extLst>
          </p:cNvPr>
          <p:cNvSpPr txBox="1"/>
          <p:nvPr/>
        </p:nvSpPr>
        <p:spPr>
          <a:xfrm>
            <a:off x="7772400" y="1719072"/>
            <a:ext cx="4096512" cy="338328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2800" b="1" i="1" dirty="0"/>
              <a:t>Connessioni con:</a:t>
            </a:r>
          </a:p>
          <a:p>
            <a:pPr>
              <a:spcAft>
                <a:spcPts val="600"/>
              </a:spcAft>
            </a:pPr>
            <a:endParaRPr lang="it-IT" sz="2800" b="1" i="1" dirty="0"/>
          </a:p>
          <a:p>
            <a:pPr>
              <a:spcAft>
                <a:spcPts val="600"/>
              </a:spcAft>
            </a:pPr>
            <a:r>
              <a:rPr lang="it-IT" sz="2800" i="1" dirty="0">
                <a:solidFill>
                  <a:srgbClr val="0070C0"/>
                </a:solidFill>
              </a:rPr>
              <a:t>“Intervento straordinario finalizzato alla riduzione dei divari territoriali e alla lotta alla dispersione» scolastica”, </a:t>
            </a:r>
            <a:r>
              <a:rPr lang="it-IT" sz="2800" dirty="0">
                <a:solidFill>
                  <a:srgbClr val="0070C0"/>
                </a:solidFill>
              </a:rPr>
              <a:t>Missione 4 – Componente 1 – PNRR</a:t>
            </a:r>
            <a:endParaRPr lang="it-IT" sz="2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sz="28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5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B5A76-D1EE-FD93-ABEA-92CD67D5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74000"/>
            <a:ext cx="10801200" cy="720080"/>
          </a:xfrm>
        </p:spPr>
        <p:txBody>
          <a:bodyPr>
            <a:normAutofit/>
          </a:bodyPr>
          <a:lstStyle/>
          <a:p>
            <a:r>
              <a:rPr lang="it-IT" dirty="0"/>
              <a:t>Alcune risposte a partire da «</a:t>
            </a:r>
            <a:r>
              <a:rPr lang="it-IT" i="1" dirty="0"/>
              <a:t>La scuola mediterranea</a:t>
            </a:r>
            <a:r>
              <a:rPr lang="it-IT" dirty="0"/>
              <a:t>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599B838-D9BC-0BE8-C7B7-DBFB3AB7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099246"/>
            <a:ext cx="3148705" cy="47060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A8B15A-E6EB-229D-71AC-3597FB8121B7}"/>
              </a:ext>
            </a:extLst>
          </p:cNvPr>
          <p:cNvSpPr txBox="1"/>
          <p:nvPr/>
        </p:nvSpPr>
        <p:spPr>
          <a:xfrm>
            <a:off x="4223792" y="1412776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il PNRR, si hanno a disposizione risorse finanziarie e un’occasione irripetibile. </a:t>
            </a:r>
            <a:r>
              <a:rPr lang="it-I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 sfida non può essere assunta solo con gli investimenti, che non sempre alimentano i migliori propositi, ma necessita di un’idea di scuola in cui le persone si devono riconoscere per diventare effettivamente protagoniste di nuova progettualità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</a:t>
            </a: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un’idea di scuola che ci permetta di rivedere le cose in modo diverso, uscendo da schemi obsoleti per intraprendere strade innovative. </a:t>
            </a:r>
          </a:p>
          <a:p>
            <a:pPr algn="just"/>
            <a:endParaRPr lang="it-IT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it-IT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ragioni dell’insuccesso non vanno cercate nell’impossibilità del compito ma piuttosto nella soluzione adottata per risolverlo”.</a:t>
            </a:r>
          </a:p>
          <a:p>
            <a:pPr algn="just"/>
            <a:endParaRPr lang="it-IT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Premessa di </a:t>
            </a:r>
            <a:r>
              <a:rPr lang="it-IT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Francesco Profumo</a:t>
            </a:r>
          </a:p>
        </p:txBody>
      </p:sp>
    </p:spTree>
    <p:extLst>
      <p:ext uri="{BB962C8B-B14F-4D97-AF65-F5344CB8AC3E}">
        <p14:creationId xmlns:p14="http://schemas.microsoft.com/office/powerpoint/2010/main" val="418585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0B3CC59C-CD8F-9CD5-3974-CBE6B6DEE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52" y="1086610"/>
            <a:ext cx="9560368" cy="475691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642568B8-3525-AEC6-D828-3F3D4BB5E5D5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800" b="1" dirty="0">
                <a:solidFill>
                  <a:srgbClr val="009A44"/>
                </a:solidFill>
              </a:rPr>
              <a:t>Piano scuola 4.0 – </a:t>
            </a:r>
            <a:r>
              <a:rPr lang="it-IT" altLang="it-IT" sz="2800" b="1" dirty="0" err="1">
                <a:solidFill>
                  <a:srgbClr val="009A44"/>
                </a:solidFill>
              </a:rPr>
              <a:t>MIM</a:t>
            </a:r>
            <a:r>
              <a:rPr lang="it-IT" altLang="it-IT" sz="2800" b="1" dirty="0">
                <a:solidFill>
                  <a:srgbClr val="009A44"/>
                </a:solidFill>
              </a:rPr>
              <a:t> 2022</a:t>
            </a:r>
            <a:r>
              <a:rPr lang="en-US" altLang="it-IT" sz="2800" b="1" dirty="0">
                <a:solidFill>
                  <a:srgbClr val="009A44"/>
                </a:solidFill>
              </a:rPr>
              <a:t>  </a:t>
            </a:r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86276BF6-366F-07F9-B954-29BB150610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1167">
            <a:off x="9979064" y="1217397"/>
            <a:ext cx="1265710" cy="15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ECA6C9-B2C1-49D1-8C2C-D7299F83FFDC}"/>
              </a:ext>
            </a:extLst>
          </p:cNvPr>
          <p:cNvGrpSpPr/>
          <p:nvPr/>
        </p:nvGrpSpPr>
        <p:grpSpPr>
          <a:xfrm>
            <a:off x="587376" y="832066"/>
            <a:ext cx="4888822" cy="2195494"/>
            <a:chOff x="2177085" y="0"/>
            <a:chExt cx="2111718" cy="4896544"/>
          </a:xfrm>
          <a:solidFill>
            <a:srgbClr val="BCEBB5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E38085-6804-43C6-84EC-B7B492F31AAF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785FE35A-EE39-4CB5-9409-1ADDECD9FFEF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462280" rIns="462280" bIns="462280" numCol="1" spcCol="1270" anchor="ctr" anchorCtr="0">
              <a:noAutofit/>
            </a:bodyPr>
            <a:lstStyle/>
            <a:p>
              <a:pPr algn="ctr" defTabSz="28873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FF1FB37-C3D5-49E0-9EF4-93B4D23B8695}"/>
              </a:ext>
            </a:extLst>
          </p:cNvPr>
          <p:cNvSpPr>
            <a:spLocks noChangeAspect="1"/>
          </p:cNvSpPr>
          <p:nvPr/>
        </p:nvSpPr>
        <p:spPr>
          <a:xfrm>
            <a:off x="697541" y="860744"/>
            <a:ext cx="703309" cy="703309"/>
          </a:xfrm>
          <a:prstGeom prst="ellipse">
            <a:avLst/>
          </a:prstGeom>
          <a:solidFill>
            <a:srgbClr val="F6FAF7"/>
          </a:solidFill>
          <a:ln>
            <a:solidFill>
              <a:srgbClr val="BCEBB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9746E6-A5E7-4415-AF2C-A0CC1AB07D58}"/>
              </a:ext>
            </a:extLst>
          </p:cNvPr>
          <p:cNvGrpSpPr/>
          <p:nvPr/>
        </p:nvGrpSpPr>
        <p:grpSpPr>
          <a:xfrm>
            <a:off x="5790343" y="789275"/>
            <a:ext cx="4959852" cy="2314114"/>
            <a:chOff x="2177085" y="0"/>
            <a:chExt cx="2111718" cy="4896544"/>
          </a:xfrm>
          <a:solidFill>
            <a:srgbClr val="FFC7C6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793E80E-0918-44F2-975C-D43041B8E69D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B6E47391-D463-499C-9AF2-F50018C3CE40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462280" rIns="462280" bIns="462280" numCol="1" spcCol="1270" anchor="ctr" anchorCtr="0">
              <a:noAutofit/>
            </a:bodyPr>
            <a:lstStyle/>
            <a:p>
              <a:pPr algn="ctr" defTabSz="28873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ED1BFC7-4B07-42AD-BD89-D7C80A630DB5}"/>
              </a:ext>
            </a:extLst>
          </p:cNvPr>
          <p:cNvSpPr>
            <a:spLocks noChangeAspect="1"/>
          </p:cNvSpPr>
          <p:nvPr/>
        </p:nvSpPr>
        <p:spPr>
          <a:xfrm>
            <a:off x="5868534" y="781003"/>
            <a:ext cx="703309" cy="703309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8923C1-ECC3-465F-BB95-63467335CDB5}"/>
              </a:ext>
            </a:extLst>
          </p:cNvPr>
          <p:cNvSpPr/>
          <p:nvPr/>
        </p:nvSpPr>
        <p:spPr>
          <a:xfrm>
            <a:off x="543521" y="3200343"/>
            <a:ext cx="5098802" cy="3485269"/>
          </a:xfrm>
          <a:prstGeom prst="roundRect">
            <a:avLst>
              <a:gd name="adj" fmla="val 10000"/>
            </a:avLst>
          </a:prstGeom>
          <a:solidFill>
            <a:srgbClr val="FFE6A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5FFBB-20CA-43C8-A78C-4A1E8C68B6F5}"/>
              </a:ext>
            </a:extLst>
          </p:cNvPr>
          <p:cNvSpPr>
            <a:spLocks noChangeAspect="1"/>
          </p:cNvSpPr>
          <p:nvPr/>
        </p:nvSpPr>
        <p:spPr>
          <a:xfrm>
            <a:off x="744060" y="3211286"/>
            <a:ext cx="703309" cy="703309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7A5610-CEA8-4FD1-96A9-DFCE9A2F9DD6}"/>
              </a:ext>
            </a:extLst>
          </p:cNvPr>
          <p:cNvGrpSpPr/>
          <p:nvPr/>
        </p:nvGrpSpPr>
        <p:grpSpPr>
          <a:xfrm>
            <a:off x="5831443" y="3253506"/>
            <a:ext cx="5098801" cy="3432106"/>
            <a:chOff x="2177085" y="0"/>
            <a:chExt cx="2111718" cy="4896544"/>
          </a:xfrm>
          <a:solidFill>
            <a:srgbClr val="DED3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4A9E75-04FE-46D8-8E24-92C457D55FE4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4250BEDA-C03B-4AE6-A436-1B05A729ED68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462280" rIns="462280" bIns="462280" numCol="1" spcCol="1270" anchor="ctr" anchorCtr="0">
              <a:noAutofit/>
            </a:bodyPr>
            <a:lstStyle/>
            <a:p>
              <a:pPr algn="ctr" defTabSz="28873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1A0EDFDD-D0C3-486F-AF46-5F2FE580A24C}"/>
              </a:ext>
            </a:extLst>
          </p:cNvPr>
          <p:cNvSpPr>
            <a:spLocks noChangeAspect="1"/>
          </p:cNvSpPr>
          <p:nvPr/>
        </p:nvSpPr>
        <p:spPr>
          <a:xfrm>
            <a:off x="5977483" y="3267478"/>
            <a:ext cx="703309" cy="703309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A84B1B-05F0-402B-A8A0-CC1462A3DE24}"/>
              </a:ext>
            </a:extLst>
          </p:cNvPr>
          <p:cNvSpPr/>
          <p:nvPr/>
        </p:nvSpPr>
        <p:spPr>
          <a:xfrm>
            <a:off x="6142215" y="1212398"/>
            <a:ext cx="4723255" cy="1869422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Aspetti generali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FF0000"/>
                </a:solidFill>
                <a:latin typeface="+mj-lt"/>
              </a:rPr>
              <a:t>Priorità desunte dal RAV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FF0000"/>
                </a:solidFill>
                <a:latin typeface="+mj-lt"/>
              </a:rPr>
              <a:t>Obiettivi formativi prioritari (art. 1, comma 7 L. 107/15)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FF0000"/>
                </a:solidFill>
                <a:latin typeface="+mj-lt"/>
              </a:rPr>
              <a:t>Piano di miglioramento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Principali elementi di</a:t>
            </a:r>
            <a:r>
              <a:rPr lang="x-none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innovazione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u="sng" dirty="0">
                <a:solidFill>
                  <a:srgbClr val="FF0000"/>
                </a:solidFill>
                <a:latin typeface="+mj-lt"/>
              </a:rPr>
              <a:t>Iniziative previste in relazione a… PNRR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FD5291-732D-4F0F-AD29-3C481A448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" y="895262"/>
            <a:ext cx="614885" cy="6148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3A8981-C914-469D-B522-7FE5F03EBF8E}"/>
              </a:ext>
            </a:extLst>
          </p:cNvPr>
          <p:cNvSpPr/>
          <p:nvPr/>
        </p:nvSpPr>
        <p:spPr>
          <a:xfrm>
            <a:off x="543521" y="1571579"/>
            <a:ext cx="4879233" cy="1523173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43682A"/>
                </a:solidFill>
                <a:latin typeface="+mj-lt"/>
              </a:rPr>
              <a:t>Analisi del contesto e dei bisogni del territorio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43682A"/>
                </a:solidFill>
                <a:latin typeface="+mj-lt"/>
              </a:rPr>
              <a:t>Caratteristiche principali della scuola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43682A"/>
                </a:solidFill>
                <a:latin typeface="+mj-lt"/>
              </a:rPr>
              <a:t>Ricognizione attrezzature e infrastrutture materiali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43682A"/>
                </a:solidFill>
                <a:latin typeface="+mj-lt"/>
              </a:rPr>
              <a:t>Risorse professionali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7ECD54-5C76-4096-9172-DB0532E41457}"/>
              </a:ext>
            </a:extLst>
          </p:cNvPr>
          <p:cNvSpPr/>
          <p:nvPr/>
        </p:nvSpPr>
        <p:spPr>
          <a:xfrm>
            <a:off x="633546" y="3619132"/>
            <a:ext cx="5098802" cy="3123867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Aspetti generali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Traguardi attesi in uscita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Insegnamenti e quadri orario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Curricolo di Istituto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Percorsi per le competenze traversali e per l’orientamento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Iniziative di ampliamento dell’offerta formativa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Attività previste per favorire la Transizione ecologica e culturale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Attività previste in relazione al PNSD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Valutazione degli apprendimenti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Azioni della Scuola per l'inclusione scolastica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Piano per la didattica digitale integrata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BF29F-FC3C-4CE3-8570-1A68D22511EB}"/>
              </a:ext>
            </a:extLst>
          </p:cNvPr>
          <p:cNvSpPr/>
          <p:nvPr/>
        </p:nvSpPr>
        <p:spPr>
          <a:xfrm>
            <a:off x="1441805" y="952263"/>
            <a:ext cx="3789149" cy="410369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defTabSz="1218096"/>
            <a:r>
              <a:rPr lang="it-IT" sz="1867" b="1" cap="all" dirty="0">
                <a:solidFill>
                  <a:srgbClr val="555555"/>
                </a:solidFill>
                <a:latin typeface="+mj-lt"/>
              </a:rPr>
              <a:t>LA SCUOLA E IL SUO CONTESTO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CF3074-0F0E-4EA4-83D8-BB024D060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35" y="779875"/>
            <a:ext cx="615600" cy="615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4A5E4-78FC-4EB0-847A-FEB311E32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5" y="3194798"/>
            <a:ext cx="615600" cy="615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8C0DBA-00B6-4EE1-A0FB-2CCFEAD61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67" y="3389637"/>
            <a:ext cx="540000" cy="540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20CCC8-9BA9-43B4-BE75-B61B6B166BF7}"/>
              </a:ext>
            </a:extLst>
          </p:cNvPr>
          <p:cNvSpPr/>
          <p:nvPr/>
        </p:nvSpPr>
        <p:spPr>
          <a:xfrm>
            <a:off x="6594844" y="863523"/>
            <a:ext cx="3273167" cy="410369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defTabSz="1218096"/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E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S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E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T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E 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S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R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T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G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I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C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E</a:t>
            </a:r>
            <a:endParaRPr lang="it-IT" sz="1867" b="1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7D60FD-695C-467E-826E-3590795F41C4}"/>
              </a:ext>
            </a:extLst>
          </p:cNvPr>
          <p:cNvSpPr/>
          <p:nvPr/>
        </p:nvSpPr>
        <p:spPr>
          <a:xfrm>
            <a:off x="1576189" y="3312754"/>
            <a:ext cx="3273167" cy="410369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defTabSz="1218096"/>
            <a:r>
              <a:rPr lang="it-IT" sz="1867" b="1" cap="all" dirty="0">
                <a:solidFill>
                  <a:srgbClr val="87898B">
                    <a:lumMod val="75000"/>
                  </a:srgbClr>
                </a:solidFill>
                <a:latin typeface="+mj-lt"/>
              </a:rPr>
              <a:t>L'OFFERTA FORMATIVA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048553-D860-4950-BE54-310986C9DBC6}"/>
              </a:ext>
            </a:extLst>
          </p:cNvPr>
          <p:cNvSpPr/>
          <p:nvPr/>
        </p:nvSpPr>
        <p:spPr>
          <a:xfrm>
            <a:off x="7033814" y="3348250"/>
            <a:ext cx="3273167" cy="410369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defTabSz="1218096"/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L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’O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R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G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A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I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Z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Z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A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Z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I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O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E</a:t>
            </a:r>
            <a:endParaRPr lang="it-IT" sz="1867" b="1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872829-CA75-49F7-90D3-C0991BBC2E15}"/>
              </a:ext>
            </a:extLst>
          </p:cNvPr>
          <p:cNvSpPr/>
          <p:nvPr/>
        </p:nvSpPr>
        <p:spPr>
          <a:xfrm>
            <a:off x="5977483" y="4296094"/>
            <a:ext cx="4772712" cy="1869422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Aspetti generali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Modello organizzativo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Organizzazione Uffici e modalità di rapporto con l'utenza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Reti e Convenzioni attivate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Piano di formazione del personale docente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Piano di formazione del personale ATA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E9689-0DBA-44DA-BBC3-2FEC6FC72051}"/>
              </a:ext>
            </a:extLst>
          </p:cNvPr>
          <p:cNvSpPr txBox="1">
            <a:spLocks/>
          </p:cNvSpPr>
          <p:nvPr/>
        </p:nvSpPr>
        <p:spPr bwMode="black">
          <a:xfrm>
            <a:off x="543522" y="252637"/>
            <a:ext cx="11097418" cy="3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8096" eaLnBrk="1" hangingPunct="1"/>
            <a:r>
              <a:rPr lang="it-IT" altLang="it-IT" sz="2400" b="1" dirty="0">
                <a:solidFill>
                  <a:srgbClr val="009A44"/>
                </a:solidFill>
              </a:rPr>
              <a:t>Dalla dissipazione all’organizzazione: progetti che permangono nel tempo</a:t>
            </a:r>
            <a:r>
              <a:rPr lang="" altLang="it-IT" sz="2400" b="1" dirty="0">
                <a:solidFill>
                  <a:srgbClr val="009A44"/>
                </a:solidFill>
              </a:rPr>
              <a:t> </a:t>
            </a:r>
            <a:endParaRPr lang="it-IT" altLang="it-IT" sz="2400" b="1" dirty="0">
              <a:solidFill>
                <a:srgbClr val="009A44"/>
              </a:solidFill>
            </a:endParaRPr>
          </a:p>
        </p:txBody>
      </p:sp>
      <p:pic>
        <p:nvPicPr>
          <p:cNvPr id="29" name="Picture 31">
            <a:extLst>
              <a:ext uri="{FF2B5EF4-FFF2-40B4-BE49-F238E27FC236}">
                <a16:creationId xmlns:a16="http://schemas.microsoft.com/office/drawing/2014/main" id="{6904463C-3185-420B-A8A9-321CF00E54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2196">
            <a:off x="10110546" y="1075724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19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524000" y="19665"/>
            <a:ext cx="7542331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511717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500" b="1" dirty="0">
              <a:solidFill>
                <a:srgbClr val="0A7736"/>
              </a:solidFill>
              <a:latin typeface="Georgia" panose="02040502050405020303" pitchFamily="18" charset="0"/>
              <a:ea typeface="HP Simplified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38777E-062F-43C5-B68E-1F9096BE50BB}"/>
              </a:ext>
            </a:extLst>
          </p:cNvPr>
          <p:cNvSpPr/>
          <p:nvPr/>
        </p:nvSpPr>
        <p:spPr>
          <a:xfrm>
            <a:off x="2090556" y="2460789"/>
            <a:ext cx="6291445" cy="372408"/>
          </a:xfrm>
          <a:prstGeom prst="rect">
            <a:avLst/>
          </a:prstGeom>
        </p:spPr>
        <p:txBody>
          <a:bodyPr wrap="square" lIns="64005" tIns="32003" rIns="64005" bIns="32003">
            <a:spAutoFit/>
          </a:bodyPr>
          <a:lstStyle/>
          <a:p>
            <a:pPr defTabSz="1023440"/>
            <a:endParaRPr lang="it-IT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black">
          <a:xfrm>
            <a:off x="571520" y="207336"/>
            <a:ext cx="10618096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2400" b="1" dirty="0">
                <a:solidFill>
                  <a:srgbClr val="0A7736"/>
                </a:solidFill>
              </a:rPr>
              <a:t>Nuova sottosezione </a:t>
            </a:r>
            <a:br>
              <a:rPr lang="it-IT" sz="2400" b="1" dirty="0">
                <a:solidFill>
                  <a:srgbClr val="0A7736"/>
                </a:solidFill>
              </a:rPr>
            </a:br>
            <a:r>
              <a:rPr lang="it-IT" sz="2400" b="1" dirty="0">
                <a:solidFill>
                  <a:srgbClr val="0A7736"/>
                </a:solidFill>
              </a:rPr>
              <a:t>«Iniziative previste in relazione alla Missione 1.4-Istruzione del PNRR»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1B7F83BA-CAE6-45FE-BCA8-33CC317E877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DF041B9-4B51-4F49-9406-03C71E856370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3C9E07BA-A94F-4E21-9C12-92B0BF4E0CAA}"/>
              </a:ext>
            </a:extLst>
          </p:cNvPr>
          <p:cNvSpPr txBox="1"/>
          <p:nvPr/>
        </p:nvSpPr>
        <p:spPr>
          <a:xfrm>
            <a:off x="485793" y="1108471"/>
            <a:ext cx="11024491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nuova sottosezione la scuola ha la possibilità di descrivere e dare evidenza delle attività curriculari ed extracurriculari in attuazione delle azioni del PNRR.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previsto un collegamento tra le piattaforme per la gestione degli interventi previsti dal PNRR e le piattaforme del  PTOF e del Curriculum dello studente</a:t>
            </a:r>
            <a:endParaRPr lang="it-IT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8BC37E7-8420-4C93-B467-0C9FAC02FEA7}"/>
              </a:ext>
            </a:extLst>
          </p:cNvPr>
          <p:cNvGrpSpPr/>
          <p:nvPr/>
        </p:nvGrpSpPr>
        <p:grpSpPr>
          <a:xfrm>
            <a:off x="552450" y="2590005"/>
            <a:ext cx="10985056" cy="2900079"/>
            <a:chOff x="662940" y="3108005"/>
            <a:chExt cx="13167360" cy="348009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88073AC-9E29-476D-B54A-6BC3E6433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3108005"/>
              <a:ext cx="13144500" cy="3347262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9FF43D3-122C-4F5E-9BF8-39328E594841}"/>
                </a:ext>
              </a:extLst>
            </p:cNvPr>
            <p:cNvSpPr txBox="1"/>
            <p:nvPr/>
          </p:nvSpPr>
          <p:spPr>
            <a:xfrm>
              <a:off x="3986174" y="4986764"/>
              <a:ext cx="9670530" cy="2492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333"/>
                </a:spcAft>
              </a:pPr>
              <a:r>
                <a:rPr lang="it-IT" sz="833" b="1" dirty="0"/>
                <a:t>NOTA: Un’iniziativa è completata se per ogni titolo indicato è indicato la tipologia e la linea d’investimento, un titolo, una descrizione.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681875C-DA7A-4608-AAB4-B3602DDC6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4114799"/>
              <a:ext cx="3040380" cy="1627245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0957D809-7AFF-41EA-9838-CB2933185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" y="5672829"/>
              <a:ext cx="3086100" cy="915271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19329CD8-7FD5-4FD1-82C7-D43FFEA6F387}"/>
                </a:ext>
              </a:extLst>
            </p:cNvPr>
            <p:cNvSpPr/>
            <p:nvPr/>
          </p:nvSpPr>
          <p:spPr>
            <a:xfrm>
              <a:off x="685799" y="5434052"/>
              <a:ext cx="3040379" cy="238777"/>
            </a:xfrm>
            <a:prstGeom prst="rect">
              <a:avLst/>
            </a:prstGeom>
            <a:solidFill>
              <a:srgbClr val="F7F3F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" tIns="0" rIns="45000" bIns="0" rtlCol="0" anchor="ctr"/>
            <a:lstStyle/>
            <a:p>
              <a:endParaRPr lang="it-IT" sz="667" dirty="0">
                <a:solidFill>
                  <a:schemeClr val="tx1"/>
                </a:solidFill>
                <a:latin typeface="Bahnschrift SemiBold" panose="020B0502040204020203" pitchFamily="34" charset="0"/>
              </a:endParaRPr>
            </a:p>
            <a:p>
              <a:r>
                <a:rPr lang="it-IT" sz="667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   Principali elementi di innovazione</a:t>
              </a:r>
            </a:p>
            <a:p>
              <a:endParaRPr lang="it-IT" sz="667" dirty="0">
                <a:solidFill>
                  <a:schemeClr val="tx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FE899744-8134-4213-83B1-819600751EB6}"/>
                </a:ext>
              </a:extLst>
            </p:cNvPr>
            <p:cNvSpPr/>
            <p:nvPr/>
          </p:nvSpPr>
          <p:spPr>
            <a:xfrm>
              <a:off x="777239" y="5752318"/>
              <a:ext cx="2870087" cy="14915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" tIns="0" rIns="45000" bIns="0" rtlCol="0" anchor="ctr"/>
            <a:lstStyle/>
            <a:p>
              <a:r>
                <a:rPr lang="it-IT" sz="583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Iniziative previste in relazione alla «Missione 1.4-Istruzione» del PNRR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CF9D615A-92DD-4869-AA8F-D8874B0903EF}"/>
                </a:ext>
              </a:extLst>
            </p:cNvPr>
            <p:cNvSpPr/>
            <p:nvPr/>
          </p:nvSpPr>
          <p:spPr>
            <a:xfrm>
              <a:off x="4462882" y="3503070"/>
              <a:ext cx="3328568" cy="192071"/>
            </a:xfrm>
            <a:prstGeom prst="rect">
              <a:avLst/>
            </a:prstGeom>
            <a:solidFill>
              <a:srgbClr val="EDEAE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" tIns="0" rIns="45000" bIns="0" rtlCol="0" anchor="ctr"/>
            <a:lstStyle/>
            <a:p>
              <a:r>
                <a:rPr lang="it-IT" sz="667" b="1" dirty="0">
                  <a:solidFill>
                    <a:schemeClr val="bg1">
                      <a:lumMod val="50000"/>
                    </a:schemeClr>
                  </a:solidFill>
                  <a:latin typeface="Bahnschrift SemiBold" panose="020B0502040204020203" pitchFamily="34" charset="0"/>
                </a:rPr>
                <a:t>Iniziative previste in relazione alla «Missione 1.4-Istruzione» del PNRR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92480A7F-E6E1-47D6-8CAD-C33B68849D68}"/>
                </a:ext>
              </a:extLst>
            </p:cNvPr>
            <p:cNvSpPr/>
            <p:nvPr/>
          </p:nvSpPr>
          <p:spPr>
            <a:xfrm>
              <a:off x="3906351" y="3758538"/>
              <a:ext cx="9847747" cy="522502"/>
            </a:xfrm>
            <a:prstGeom prst="rect">
              <a:avLst/>
            </a:prstGeom>
            <a:solidFill>
              <a:srgbClr val="FFCB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" tIns="0" rIns="45000" bIns="0" rtlCol="0" anchor="ctr"/>
            <a:lstStyle/>
            <a:p>
              <a:r>
                <a:rPr lang="it-IT" sz="1000" b="1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  Iniziative previste in relazione alla «Missione 1.4-Istruzione» del PNRR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547166C0-8FAE-4ADD-A7F9-0FA5D0DD759E}"/>
                </a:ext>
              </a:extLst>
            </p:cNvPr>
            <p:cNvSpPr/>
            <p:nvPr/>
          </p:nvSpPr>
          <p:spPr>
            <a:xfrm>
              <a:off x="3986174" y="4324969"/>
              <a:ext cx="2631796" cy="275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75" b="1" dirty="0">
                  <a:solidFill>
                    <a:srgbClr val="227AD4"/>
                  </a:solidFill>
                </a:rPr>
                <a:t>Elenco iniziative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E836DBE-49E9-49F2-88DE-85729D1BC54B}"/>
                </a:ext>
              </a:extLst>
            </p:cNvPr>
            <p:cNvSpPr txBox="1"/>
            <p:nvPr/>
          </p:nvSpPr>
          <p:spPr>
            <a:xfrm>
              <a:off x="11383107" y="4281040"/>
              <a:ext cx="2259529" cy="2492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333"/>
                </a:spcAft>
              </a:pPr>
              <a:endParaRPr lang="it-IT" sz="833" b="1" dirty="0"/>
            </a:p>
          </p:txBody>
        </p:sp>
      </p:grpSp>
      <p:sp>
        <p:nvSpPr>
          <p:cNvPr id="24" name="Oval 5">
            <a:extLst>
              <a:ext uri="{FF2B5EF4-FFF2-40B4-BE49-F238E27FC236}">
                <a16:creationId xmlns:a16="http://schemas.microsoft.com/office/drawing/2014/main" id="{1AB77EAE-84BF-4C98-97B0-B1C4DC992CEB}"/>
              </a:ext>
            </a:extLst>
          </p:cNvPr>
          <p:cNvSpPr/>
          <p:nvPr/>
        </p:nvSpPr>
        <p:spPr>
          <a:xfrm>
            <a:off x="460607" y="4661196"/>
            <a:ext cx="2771900" cy="468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856" tIns="60928" rIns="121856" bIns="60928" rtlCol="0" anchor="ctr"/>
          <a:lstStyle/>
          <a:p>
            <a:pPr algn="ctr"/>
            <a:endParaRPr lang="it-IT" sz="3467"/>
          </a:p>
        </p:txBody>
      </p:sp>
    </p:spTree>
    <p:extLst>
      <p:ext uri="{BB962C8B-B14F-4D97-AF65-F5344CB8AC3E}">
        <p14:creationId xmlns:p14="http://schemas.microsoft.com/office/powerpoint/2010/main" val="419013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642568B8-3525-AEC6-D828-3F3D4BB5E5D5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600" b="1" dirty="0">
                <a:solidFill>
                  <a:srgbClr val="009A44"/>
                </a:solidFill>
              </a:rPr>
              <a:t>Le competenze dei docenti</a:t>
            </a:r>
            <a:r>
              <a:rPr lang="en-US" altLang="it-IT" sz="3600" b="1" dirty="0">
                <a:solidFill>
                  <a:srgbClr val="009A44"/>
                </a:solidFill>
              </a:rPr>
              <a:t>  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CD5FD139-9BF7-FF76-25B8-BABD6DD7795B}"/>
              </a:ext>
            </a:extLst>
          </p:cNvPr>
          <p:cNvSpPr txBox="1">
            <a:spLocks/>
          </p:cNvSpPr>
          <p:nvPr/>
        </p:nvSpPr>
        <p:spPr>
          <a:xfrm>
            <a:off x="911424" y="1986832"/>
            <a:ext cx="6537961" cy="281946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6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70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8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39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4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70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39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«La </a:t>
            </a:r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funzione (?)</a:t>
            </a:r>
            <a:r>
              <a:rPr lang="it-IT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docente … </a:t>
            </a:r>
          </a:p>
          <a:p>
            <a:pPr algn="just"/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trasmissione (?)</a:t>
            </a:r>
            <a:r>
              <a:rPr lang="it-IT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della cultura»</a:t>
            </a:r>
          </a:p>
          <a:p>
            <a:pPr algn="just"/>
            <a:endParaRPr lang="it-IT" sz="3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(DPR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 maggio 1974,  417, art. 4)</a:t>
            </a:r>
          </a:p>
          <a:p>
            <a:pPr algn="just"/>
            <a:endParaRPr lang="it-IT" sz="3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damiano\Desktop\Cattura.PNG">
            <a:extLst>
              <a:ext uri="{FF2B5EF4-FFF2-40B4-BE49-F238E27FC236}">
                <a16:creationId xmlns:a16="http://schemas.microsoft.com/office/drawing/2014/main" id="{78200DE5-56E8-0C90-C870-B8A2DC65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85" y="1268762"/>
            <a:ext cx="3576241" cy="43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4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D6ECAE7-770E-8C9E-3C56-4873EF1CCE39}"/>
              </a:ext>
            </a:extLst>
          </p:cNvPr>
          <p:cNvSpPr txBox="1">
            <a:spLocks/>
          </p:cNvSpPr>
          <p:nvPr/>
        </p:nvSpPr>
        <p:spPr>
          <a:xfrm>
            <a:off x="459386" y="-73112"/>
            <a:ext cx="11017249" cy="16561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2400" b="1" dirty="0">
              <a:solidFill>
                <a:srgbClr val="002060"/>
              </a:solidFill>
              <a:ea typeface="+mn-ea"/>
              <a:cs typeface="+mn-cs"/>
            </a:endParaRPr>
          </a:p>
          <a:p>
            <a:r>
              <a:rPr lang="it-IT" sz="2400" b="1" dirty="0">
                <a:solidFill>
                  <a:srgbClr val="0A7736"/>
                </a:solidFill>
                <a:latin typeface="Arial" pitchFamily="34" charset="0"/>
                <a:cs typeface="Arial" pitchFamily="34" charset="0"/>
              </a:rPr>
              <a:t>Lo sviluppo professionale dei docenti - Ministero dell’Istruzione 2018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BC8DF0B1-3D25-5CFF-3871-67C8F3BB6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73053"/>
              </p:ext>
            </p:extLst>
          </p:nvPr>
        </p:nvGraphicFramePr>
        <p:xfrm>
          <a:off x="587375" y="1148588"/>
          <a:ext cx="11017249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93">
                  <a:extLst>
                    <a:ext uri="{9D8B030D-6E8A-4147-A177-3AD203B41FA5}">
                      <a16:colId xmlns:a16="http://schemas.microsoft.com/office/drawing/2014/main" val="2194362695"/>
                    </a:ext>
                  </a:extLst>
                </a:gridCol>
                <a:gridCol w="8888856">
                  <a:extLst>
                    <a:ext uri="{9D8B030D-6E8A-4147-A177-3AD203B41FA5}">
                      <a16:colId xmlns:a16="http://schemas.microsoft.com/office/drawing/2014/main" val="3701817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cs typeface="Arial" charset="0"/>
                        </a:rPr>
                        <a:t>Disciplina</a:t>
                      </a:r>
                    </a:p>
                    <a:p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1 Conoscenze culturali e disciplinari dei saperi che sono “oggetto” di insegnamento </a:t>
                      </a:r>
                    </a:p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2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Conoscenze epistemologiche-disciplinari e metodologico-disciplinari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5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Didattica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3 Insegnamento pianificato e strutturato per l’apprendimento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4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</a:rPr>
                        <a:t>Strategie didattiche per sostenere l’apprendimento di tutti gli studenti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5 Metodi e strategie di valutazione per promuovere l’apprendimento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6 Gestione delle relazioni e dei comportamenti in classe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Organizzazione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7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</a:rPr>
                        <a:t>Partecipazione ai processi</a:t>
                      </a:r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 di autovalutazione e miglioramento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8 Capacità di lavoro collaborativo tra docenti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21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Comunità educante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9 Padronanza del contesto professionale, con le sue regole e responsabilità 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10 Capacità di saper vivere il rapporto con il territorio e la comunità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2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Cura professionale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11 Alimentare la propria competenza attraverso una formazione permanente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62730"/>
                  </a:ext>
                </a:extLst>
              </a:tr>
            </a:tbl>
          </a:graphicData>
        </a:graphic>
      </p:graphicFrame>
      <p:pic>
        <p:nvPicPr>
          <p:cNvPr id="4" name="Picture 31">
            <a:extLst>
              <a:ext uri="{FF2B5EF4-FFF2-40B4-BE49-F238E27FC236}">
                <a16:creationId xmlns:a16="http://schemas.microsoft.com/office/drawing/2014/main" id="{40BA8E34-40A0-3797-486B-53CA20C0A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3208">
            <a:off x="1927256" y="3933053"/>
            <a:ext cx="1501597" cy="18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B33A23-4DC6-8343-6CFC-F9C655FA6339}"/>
              </a:ext>
            </a:extLst>
          </p:cNvPr>
          <p:cNvSpPr txBox="1"/>
          <p:nvPr/>
        </p:nvSpPr>
        <p:spPr>
          <a:xfrm>
            <a:off x="479376" y="980728"/>
            <a:ext cx="115540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24/06/2022 n. 170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risultati attesi delle azioni sono i seguenti: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miglioramento degli apprendimenti delle studentesse e degli studenti e dei livelli di competenze disciplinari e trasversali raggiunti;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diminuzione dell’abbandono e delle assenze;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miglioramento delle competenze di comune progettazione e riflessione di docenti ed educatori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it-IT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consolidamento di un modello di scuola inclusiva</a:t>
            </a:r>
            <a:r>
              <a:rPr lang="it-IT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improntato a inter-professionalità, innovazione didattica, co-progettazione, co-programmazione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forte interazione tra scuola, comunità educante, enti locali e territorio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290" algn="just"/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it-I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Inoltre, 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fine di garantire la massima efficacia degli interventi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sollecita l’opportunità di:</a:t>
            </a: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costituire reti di scuole</a:t>
            </a:r>
            <a:endParaRPr lang="it-IT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prevedere un 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cronoprogramma pluriennale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assicurare l’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orientamento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fra la scuola secondaria di primo e secondo grado, secondo un approccio di tipo longitudinale e preventivo dell’insuccesso scolastico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potenziare le competenze anche all’esterno della scuola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una piena integrazione del percorso curricolare con le attività extracurricolari e con la valutazione degli apprendimenti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promuovere attività di co-progettazione 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cooperazione fra la scuola e la comunità locale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F5583AF-FEC7-E15A-58B4-A05A8E37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74625"/>
            <a:ext cx="10729191" cy="719138"/>
          </a:xfrm>
        </p:spPr>
        <p:txBody>
          <a:bodyPr>
            <a:normAutofit/>
          </a:bodyPr>
          <a:lstStyle/>
          <a:p>
            <a:pPr marL="0" marR="0" lvl="0" indent="0" defTabSz="6094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it-IT" sz="3200" dirty="0"/>
              <a:t>Risultati e processi attesi - D.M. 170/2022 </a:t>
            </a:r>
          </a:p>
        </p:txBody>
      </p:sp>
    </p:spTree>
    <p:extLst>
      <p:ext uri="{BB962C8B-B14F-4D97-AF65-F5344CB8AC3E}">
        <p14:creationId xmlns:p14="http://schemas.microsoft.com/office/powerpoint/2010/main" val="22799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E3F56-E5B6-99D3-A104-77DB9FA2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74000"/>
            <a:ext cx="11017224" cy="720080"/>
          </a:xfrm>
        </p:spPr>
        <p:txBody>
          <a:bodyPr>
            <a:normAutofit/>
          </a:bodyPr>
          <a:lstStyle/>
          <a:p>
            <a:r>
              <a:rPr lang="it-IT" dirty="0"/>
              <a:t>D.M. 170/2022 – Istruzioni operative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A4A967-DBE5-2CB7-C858-A0086907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18138"/>
            <a:ext cx="5112568" cy="517515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D42ABA-27C9-BAF6-4183-94C74AEA3F40}"/>
              </a:ext>
            </a:extLst>
          </p:cNvPr>
          <p:cNvSpPr txBox="1"/>
          <p:nvPr/>
        </p:nvSpPr>
        <p:spPr>
          <a:xfrm>
            <a:off x="6240016" y="1052736"/>
            <a:ext cx="5400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000"/>
            </a:pPr>
            <a:r>
              <a:rPr lang="it-IT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Scuole in rete per il:</a:t>
            </a:r>
          </a:p>
          <a:p>
            <a:pPr lvl="0" algn="just"/>
            <a:r>
              <a:rPr lang="it-IT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it-IT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consolidamento di un modello di scuola inclusiva</a:t>
            </a:r>
            <a:r>
              <a:rPr lang="it-IT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improntato a inter-professionalità, innovazione didattica, co-progettazione, co-programmazione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it-IT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forte interazione tra scuola, comunità educante, enti locali e territorio»</a:t>
            </a:r>
          </a:p>
          <a:p>
            <a:pPr lvl="0" algn="just"/>
            <a:endParaRPr lang="it-IT" sz="2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</a:pP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Percorsi per </a:t>
            </a:r>
            <a:r>
              <a:rPr lang="it-IT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potenziare le competenze anche all’esterno della scuola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una piena integrazione del percorso curricolare con le attività extracurricolari e con la valutazione degli apprendimenti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per 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promuovere attività di co-progettazione </a:t>
            </a:r>
            <a:r>
              <a:rPr lang="it-IT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cooperazione fra la scuola e la comunità locale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it-IT" sz="2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4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miano\Desktop\turn_on_off_brain_anim_500_clr_167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301" y="984616"/>
            <a:ext cx="5976664" cy="4347750"/>
          </a:xfrm>
          <a:prstGeom prst="rect">
            <a:avLst/>
          </a:prstGeom>
          <a:noFill/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CA8ADC6D-793D-2507-4BE4-2EE39E360976}"/>
              </a:ext>
            </a:extLst>
          </p:cNvPr>
          <p:cNvSpPr txBox="1">
            <a:spLocks/>
          </p:cNvSpPr>
          <p:nvPr/>
        </p:nvSpPr>
        <p:spPr>
          <a:xfrm>
            <a:off x="135802" y="188640"/>
            <a:ext cx="11720838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lang="en-GB" sz="2600" b="1" kern="1200" dirty="0">
                <a:solidFill>
                  <a:schemeClr val="bg1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609421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218847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1828269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437693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ctr"/>
            <a:r>
              <a:rPr lang="it-IT" sz="3200" dirty="0">
                <a:solidFill>
                  <a:srgbClr val="0070C0"/>
                </a:solidFill>
              </a:rPr>
              <a:t>Per (non) concludere</a:t>
            </a:r>
            <a:endParaRPr lang="it-IT" sz="3200" i="1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C1880514-748F-A19A-2F0A-99E215991364}"/>
              </a:ext>
            </a:extLst>
          </p:cNvPr>
          <p:cNvCxnSpPr>
            <a:cxnSpLocks/>
          </p:cNvCxnSpPr>
          <p:nvPr/>
        </p:nvCxnSpPr>
        <p:spPr>
          <a:xfrm>
            <a:off x="2206656" y="980728"/>
            <a:ext cx="7551955" cy="12698"/>
          </a:xfrm>
          <a:prstGeom prst="line">
            <a:avLst/>
          </a:prstGeom>
          <a:ln w="28575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548094-C8D6-395F-7C79-F12512BD9845}"/>
              </a:ext>
            </a:extLst>
          </p:cNvPr>
          <p:cNvSpPr txBox="1"/>
          <p:nvPr/>
        </p:nvSpPr>
        <p:spPr>
          <a:xfrm>
            <a:off x="515380" y="4725144"/>
            <a:ext cx="11161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i="1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«Nel libro che ho scritto con Alessandro Amadori, ‘È l’Italia che vogliamo’, ricordo che il più grande uomo di Stato romano, Ottaviano Augusto, aveva una particolare considerazione anzitutto </a:t>
            </a:r>
            <a:r>
              <a:rPr lang="it-IT" i="1" dirty="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</a:t>
            </a:r>
            <a:r>
              <a:rPr lang="it-IT" sz="1800" i="1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due figure professionali: 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medico e l’insegnante». </a:t>
            </a:r>
          </a:p>
          <a:p>
            <a:endParaRPr lang="it-IT" sz="1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1800" i="1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Giuseppe </a:t>
            </a:r>
            <a:r>
              <a:rPr lang="it-IT" i="1" dirty="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it-IT" sz="1800" i="1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alditara </a:t>
            </a:r>
            <a:r>
              <a:rPr lang="it-IT" sz="12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(intervista TUTTOSCUOLA 4 gennaio 2023)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668E0-B827-F8C8-0551-9DAF855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1CBE9C-3208-7013-DC1D-68BF3A4F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E00E81-55E3-B200-E683-6074BE6A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magine 4" descr="Medicina Romana">
            <a:extLst>
              <a:ext uri="{FF2B5EF4-FFF2-40B4-BE49-F238E27FC236}">
                <a16:creationId xmlns:a16="http://schemas.microsoft.com/office/drawing/2014/main" id="{A13A220A-74AB-FB3E-E056-9A281BD1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5"/>
            <a:ext cx="7608168" cy="69258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E06E65-5D42-E1CB-C470-AD5201FFF418}"/>
              </a:ext>
            </a:extLst>
          </p:cNvPr>
          <p:cNvSpPr txBox="1"/>
          <p:nvPr/>
        </p:nvSpPr>
        <p:spPr>
          <a:xfrm>
            <a:off x="8112224" y="2996952"/>
            <a:ext cx="360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Motore di ricerca: 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medico antica Roma</a:t>
            </a:r>
            <a:endParaRPr lang="it-IT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5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668E0-B827-F8C8-0551-9DAF855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1CBE9C-3208-7013-DC1D-68BF3A4F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E00E81-55E3-B200-E683-6074BE6A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magine 4" descr="la scuola romana">
            <a:extLst>
              <a:ext uri="{FF2B5EF4-FFF2-40B4-BE49-F238E27FC236}">
                <a16:creationId xmlns:a16="http://schemas.microsoft.com/office/drawing/2014/main" id="{445BF4EB-0C00-B70D-B36D-AB6E2ED71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" y="0"/>
            <a:ext cx="12173876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36E119-4D08-47C2-711B-916B11E99504}"/>
              </a:ext>
            </a:extLst>
          </p:cNvPr>
          <p:cNvSpPr txBox="1"/>
          <p:nvPr/>
        </p:nvSpPr>
        <p:spPr>
          <a:xfrm>
            <a:off x="335360" y="6165304"/>
            <a:ext cx="11233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Motore di ricerca: 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insegnante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antica Roma</a:t>
            </a:r>
            <a:endParaRPr lang="it-IT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9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58E44-AB93-4000-8068-2B2DD5F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2844"/>
            <a:ext cx="11089232" cy="720080"/>
          </a:xfrm>
        </p:spPr>
        <p:txBody>
          <a:bodyPr>
            <a:normAutofit fontScale="90000"/>
          </a:bodyPr>
          <a:lstStyle/>
          <a:p>
            <a:pPr marL="0" marR="0" lvl="0" indent="0" defTabSz="6094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it-IT" sz="3600" dirty="0"/>
              <a:t>Risultati attesi</a:t>
            </a:r>
            <a:br>
              <a:rPr lang="it-IT" sz="2000" dirty="0"/>
            </a:br>
            <a:r>
              <a:rPr lang="it-IT" sz="2000" dirty="0"/>
              <a:t>(PNRR Decreto 170/2022) 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513BBBA0-6B84-4C79-892E-B8CC21F28334}"/>
              </a:ext>
            </a:extLst>
          </p:cNvPr>
          <p:cNvSpPr txBox="1">
            <a:spLocks/>
          </p:cNvSpPr>
          <p:nvPr/>
        </p:nvSpPr>
        <p:spPr>
          <a:xfrm>
            <a:off x="706438" y="1196752"/>
            <a:ext cx="10995147" cy="4691063"/>
          </a:xfrm>
          <a:prstGeom prst="rect">
            <a:avLst/>
          </a:prstGeom>
        </p:spPr>
        <p:txBody>
          <a:bodyPr/>
          <a:lstStyle>
            <a:lvl1pPr algn="l" defTabSz="609421" rtl="0" eaLnBrk="0" fontAlgn="base" hangingPunct="0">
              <a:spcBef>
                <a:spcPct val="0"/>
              </a:spcBef>
              <a:spcAft>
                <a:spcPts val="533"/>
              </a:spcAft>
              <a:buSzPct val="100000"/>
              <a:buFont typeface="Arial" pitchFamily="34" charset="0"/>
              <a:defRPr b="1" kern="1200">
                <a:solidFill>
                  <a:srgbClr val="0096D6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573452" rtl="0" eaLnBrk="0" fontAlgn="base" hangingPunct="0">
              <a:spcBef>
                <a:spcPct val="0"/>
              </a:spcBef>
              <a:spcAft>
                <a:spcPts val="533"/>
              </a:spcAft>
              <a:buSzPct val="100000"/>
              <a:buFont typeface="Lucida Grande"/>
              <a:defRPr sz="22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2pPr>
            <a:lvl3pPr marL="226420" indent="-226420" algn="l" defTabSz="609421" rtl="0" eaLnBrk="0" fontAlgn="base" hangingPunct="0">
              <a:spcBef>
                <a:spcPct val="0"/>
              </a:spcBef>
              <a:spcAft>
                <a:spcPts val="533"/>
              </a:spcAft>
              <a:buFont typeface="HP Simplified"/>
              <a:buChar char="•"/>
              <a:defRPr sz="17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3pPr>
            <a:lvl4pPr marL="454953" indent="-241230" algn="l" defTabSz="609421" rtl="0" eaLnBrk="0" fontAlgn="base" hangingPunct="0">
              <a:spcBef>
                <a:spcPct val="0"/>
              </a:spcBef>
              <a:spcAft>
                <a:spcPts val="533"/>
              </a:spcAft>
              <a:buSzPct val="80000"/>
              <a:buFont typeface="HP Simplified"/>
              <a:buChar char="–"/>
              <a:defRPr lang="en-US" sz="1700" kern="1200" dirty="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4pPr>
            <a:lvl5pPr marL="626352" indent="-201027" algn="l" defTabSz="609421" rtl="0" eaLnBrk="0" fontAlgn="base" hangingPunct="0">
              <a:spcBef>
                <a:spcPct val="0"/>
              </a:spcBef>
              <a:spcAft>
                <a:spcPts val="533"/>
              </a:spcAft>
              <a:buFont typeface="HP Simplified"/>
              <a:buChar char="•"/>
              <a:defRPr sz="17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5pPr>
            <a:lvl6pPr marL="3047116" indent="0" algn="l" defTabSz="609421" rtl="0" eaLnBrk="1" latinLnBrk="0" hangingPunct="1">
              <a:lnSpc>
                <a:spcPts val="3333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51" indent="-304712" algn="l" defTabSz="609421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75" indent="-304712" algn="l" defTabSz="609421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99" indent="-304712" algn="l" defTabSz="609421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C71432-8AA0-E3E3-93DB-98CBA7140F81}"/>
              </a:ext>
            </a:extLst>
          </p:cNvPr>
          <p:cNvSpPr txBox="1"/>
          <p:nvPr/>
        </p:nvSpPr>
        <p:spPr>
          <a:xfrm>
            <a:off x="516576" y="1299470"/>
            <a:ext cx="109951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il miglioramento delle competenze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particolare attenzione riverte attualmente la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linea di investimento 1.4. nell’ambito della Missione 4 – Componente 1: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“Intervento straordinario finalizzato alla riduzione dei divari territoriali …”. </a:t>
            </a:r>
          </a:p>
          <a:p>
            <a:pPr algn="just"/>
            <a:endParaRPr lang="it-IT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24/06/2022 n. 170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 principali obiettivi degli interventi attuati dalle istituzioni scolastiche sono 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it-IT" sz="2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potenziamento delle competenze di base </a:t>
            </a:r>
            <a:r>
              <a:rPr lang="it-IT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partire dal primo ciclo, con particolare attenzione alle alunne e agli alunni, alle studentesse e agli studenti, che presentino fragilità negli apprendimenti, secondo un approccio di tipo preventivo dell’insuccesso scolastico, </a:t>
            </a:r>
            <a:r>
              <a:rPr lang="it-IT" sz="2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contrasto alla dispersione scolastica</a:t>
            </a:r>
            <a:r>
              <a:rPr lang="it-IT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it-IT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tramite un </a:t>
            </a:r>
            <a:r>
              <a:rPr lang="it-IT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approccio globale e integrato </a:t>
            </a:r>
            <a:r>
              <a:rPr lang="it-IT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valorizzi la motivazione e i talenti di ogni discente all’interno e all’esterno della scuola</a:t>
            </a:r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</a:t>
            </a:r>
            <a:r>
              <a:rPr lang="it-IT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52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191A5C4-4D39-478B-AE9A-1DDE8D0A7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/>
          <a:stretch/>
        </p:blipFill>
        <p:spPr>
          <a:xfrm>
            <a:off x="551384" y="836712"/>
            <a:ext cx="4823560" cy="4762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4C72DC-52F2-4025-9847-A2D4095C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43" y="836711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iclevico.eu/img/storia_scuola_primaria_levico_clip_image004.jpg">
            <a:extLst>
              <a:ext uri="{FF2B5EF4-FFF2-40B4-BE49-F238E27FC236}">
                <a16:creationId xmlns:a16="http://schemas.microsoft.com/office/drawing/2014/main" id="{8989E963-EC25-406E-9DAD-FBE87B608FB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638" y="476672"/>
            <a:ext cx="7966724" cy="50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17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2B4DD44-2376-41CD-8D30-D2AB1BEAC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1599" r="19139" b="3618"/>
          <a:stretch/>
        </p:blipFill>
        <p:spPr>
          <a:xfrm>
            <a:off x="263352" y="692696"/>
            <a:ext cx="4981073" cy="49931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93DF1D-DF27-46EF-85C8-57D96224F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27369" r="2587"/>
          <a:stretch/>
        </p:blipFill>
        <p:spPr>
          <a:xfrm>
            <a:off x="5244425" y="704728"/>
            <a:ext cx="6593305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1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miano\Desktop\foto-scuola1.jpg">
            <a:extLst>
              <a:ext uri="{FF2B5EF4-FFF2-40B4-BE49-F238E27FC236}">
                <a16:creationId xmlns:a16="http://schemas.microsoft.com/office/drawing/2014/main" id="{7EC60644-563B-4CF9-939D-6865E0BBA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812" y="273989"/>
            <a:ext cx="7939651" cy="5277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139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2">
            <a:extLst>
              <a:ext uri="{FF2B5EF4-FFF2-40B4-BE49-F238E27FC236}">
                <a16:creationId xmlns:a16="http://schemas.microsoft.com/office/drawing/2014/main" id="{BAAA0404-3C10-438B-AA5B-AAF1846FA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50687"/>
              </p:ext>
            </p:extLst>
          </p:nvPr>
        </p:nvGraphicFramePr>
        <p:xfrm>
          <a:off x="6816080" y="1124744"/>
          <a:ext cx="5375919" cy="472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393AB122-F150-47DB-A452-8ADC3E2D0D6B}"/>
              </a:ext>
            </a:extLst>
          </p:cNvPr>
          <p:cNvSpPr txBox="1">
            <a:spLocks/>
          </p:cNvSpPr>
          <p:nvPr/>
        </p:nvSpPr>
        <p:spPr>
          <a:xfrm>
            <a:off x="706132" y="1700808"/>
            <a:ext cx="561662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3600" dirty="0">
                <a:solidFill>
                  <a:srgbClr val="0070C0"/>
                </a:solidFill>
              </a:rPr>
              <a:t>In educazione contano le persone,</a:t>
            </a:r>
          </a:p>
          <a:p>
            <a:pPr algn="ctr">
              <a:lnSpc>
                <a:spcPct val="150000"/>
              </a:lnSpc>
            </a:pPr>
            <a:r>
              <a:rPr lang="it-IT" sz="3600" dirty="0">
                <a:solidFill>
                  <a:srgbClr val="0070C0"/>
                </a:solidFill>
              </a:rPr>
              <a:t>l’apprendimento è sempre un processo relazionale</a:t>
            </a:r>
          </a:p>
          <a:p>
            <a:pPr algn="ctr">
              <a:lnSpc>
                <a:spcPct val="150000"/>
              </a:lnSpc>
            </a:pPr>
            <a:endParaRPr lang="it-IT" sz="3600" i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br>
              <a:rPr lang="it-IT" sz="3600" dirty="0">
                <a:solidFill>
                  <a:srgbClr val="0070C0"/>
                </a:solidFill>
              </a:rPr>
            </a:b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36B8D5-0A5F-A2B9-1E34-9617413A6D56}"/>
              </a:ext>
            </a:extLst>
          </p:cNvPr>
          <p:cNvSpPr txBox="1"/>
          <p:nvPr/>
        </p:nvSpPr>
        <p:spPr>
          <a:xfrm>
            <a:off x="7176120" y="5888119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it-IT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2023, centenario della nascita di Don Milani  </a:t>
            </a:r>
          </a:p>
        </p:txBody>
      </p:sp>
    </p:spTree>
    <p:extLst>
      <p:ext uri="{BB962C8B-B14F-4D97-AF65-F5344CB8AC3E}">
        <p14:creationId xmlns:p14="http://schemas.microsoft.com/office/powerpoint/2010/main" val="1431815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9F61EC-7F49-4F3C-A1D5-043E422C1026}"/>
              </a:ext>
            </a:extLst>
          </p:cNvPr>
          <p:cNvSpPr txBox="1"/>
          <p:nvPr/>
        </p:nvSpPr>
        <p:spPr>
          <a:xfrm>
            <a:off x="1661158" y="2593011"/>
            <a:ext cx="4800533" cy="1354152"/>
          </a:xfrm>
          <a:prstGeom prst="rect">
            <a:avLst/>
          </a:prstGeom>
          <a:noFill/>
        </p:spPr>
        <p:txBody>
          <a:bodyPr wrap="square" lIns="121856" tIns="60928" rIns="121856" bIns="60928" rtlCol="0">
            <a:spAutoFit/>
          </a:bodyPr>
          <a:lstStyle/>
          <a:p>
            <a:pPr algn="ctr" defTabSz="573266">
              <a:spcAft>
                <a:spcPts val="533"/>
              </a:spcAft>
              <a:buSzPct val="100000"/>
            </a:pPr>
            <a:r>
              <a:rPr lang="it-IT" sz="8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14D8CC-0EEA-4011-AA3C-928AE5F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922">
            <a:off x="6413669" y="1116739"/>
            <a:ext cx="5582860" cy="4624523"/>
          </a:xfrm>
          <a:prstGeom prst="rect">
            <a:avLst/>
          </a:prstGeom>
        </p:spPr>
      </p:pic>
      <p:sp>
        <p:nvSpPr>
          <p:cNvPr id="4" name="AutoShape 1">
            <a:extLst>
              <a:ext uri="{FF2B5EF4-FFF2-40B4-BE49-F238E27FC236}">
                <a16:creationId xmlns:a16="http://schemas.microsoft.com/office/drawing/2014/main" id="{D4FF4943-B50E-4417-9C3F-17125DE11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809" y="1220543"/>
            <a:ext cx="60959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t-IT" sz="2400" dirty="0"/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43EECAD-663C-4099-B2A2-8B61AF1C4A3C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65580-AAD4-461D-B4DB-A329C35B77D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92B900-7578-D3D5-E39F-B4BFFD28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74000"/>
            <a:ext cx="10945216" cy="72008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Target</a:t>
            </a:r>
            <a:br>
              <a:rPr lang="it-IT" dirty="0"/>
            </a:br>
            <a:r>
              <a:rPr lang="it-IT" sz="2000" dirty="0"/>
              <a:t>(PNRR – Istruzione operative)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70FFC5-6BB7-7F43-377E-1CC833BA2641}"/>
              </a:ext>
            </a:extLst>
          </p:cNvPr>
          <p:cNvSpPr txBox="1"/>
          <p:nvPr/>
        </p:nvSpPr>
        <p:spPr>
          <a:xfrm>
            <a:off x="587376" y="1179546"/>
            <a:ext cx="1098123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</a:t>
            </a:r>
            <a:r>
              <a:rPr lang="it-IT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«Istruzioni operative»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30/12/2022</a:t>
            </a:r>
          </a:p>
          <a:p>
            <a:pPr algn="just"/>
            <a:endParaRPr lang="it-IT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valore numerico </a:t>
            </a:r>
            <a:r>
              <a:rPr lang="it-IT" sz="2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risulta già precompilato dal sistema </a:t>
            </a:r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il target definito in proporzione al numero di alunni frequentanti, alla percentuale di fragilità e al finanziamento ricevuto. </a:t>
            </a:r>
          </a:p>
          <a:p>
            <a:pPr algn="just"/>
            <a:r>
              <a:rPr lang="it-IT" sz="2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Numero di studenti che hanno frequentato le attività</a:t>
            </a:r>
          </a:p>
          <a:p>
            <a:pPr algn="just"/>
            <a:endParaRPr lang="it-IT" sz="2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2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PNRR – Missione 4 – Componente 1 </a:t>
            </a:r>
          </a:p>
          <a:p>
            <a:pPr algn="just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Traguardi: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-2024: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Realizzazione di attività di tutoraggio per almeno 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470.000 giovani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rischio di abbandono scolastico e per almeno 350.000 giovani che hanno già abbandonato la scuola. </a:t>
            </a:r>
          </a:p>
          <a:p>
            <a:pPr algn="just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-2026: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Riduzione del divario nel tasso di abbandono scolastico nell'istruzione secondaria fino a raggiungere la media UE del 2019 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(10,2%).</a:t>
            </a:r>
          </a:p>
          <a:p>
            <a:pPr algn="just"/>
            <a:endParaRPr lang="it-IT" sz="1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184E2C5D-67D5-4B15-88E0-EF2A8DA9030E}"/>
              </a:ext>
            </a:extLst>
          </p:cNvPr>
          <p:cNvSpPr txBox="1">
            <a:spLocks/>
          </p:cNvSpPr>
          <p:nvPr/>
        </p:nvSpPr>
        <p:spPr bwMode="black">
          <a:xfrm>
            <a:off x="2061402" y="383588"/>
            <a:ext cx="8069196" cy="4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3200" b="1" dirty="0">
              <a:solidFill>
                <a:srgbClr val="009A4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FF6D83-D41A-6C4E-2C9C-52B07D3D0845}"/>
              </a:ext>
            </a:extLst>
          </p:cNvPr>
          <p:cNvSpPr txBox="1"/>
          <p:nvPr/>
        </p:nvSpPr>
        <p:spPr>
          <a:xfrm>
            <a:off x="4151784" y="2005377"/>
            <a:ext cx="7272808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Cosa sappiamo?</a:t>
            </a:r>
          </a:p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Cosa sappiamo di non sapere? </a:t>
            </a:r>
          </a:p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Cosa possiamo fare?</a:t>
            </a:r>
          </a:p>
          <a:p>
            <a:pPr marL="0" defTabSz="430213">
              <a:spcAft>
                <a:spcPts val="400"/>
              </a:spcAft>
              <a:buSzPct val="100000"/>
            </a:pPr>
            <a:endParaRPr lang="it-IT" sz="16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59E66-9932-C7B6-9224-E24CFC9E3F99}"/>
              </a:ext>
            </a:extLst>
          </p:cNvPr>
          <p:cNvSpPr txBox="1">
            <a:spLocks/>
          </p:cNvSpPr>
          <p:nvPr/>
        </p:nvSpPr>
        <p:spPr bwMode="black">
          <a:xfrm>
            <a:off x="551384" y="343959"/>
            <a:ext cx="10873208" cy="4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it-IT" sz="3200" b="1" dirty="0">
                <a:solidFill>
                  <a:srgbClr val="00863D"/>
                </a:solidFill>
              </a:rPr>
              <a:t>Tre </a:t>
            </a:r>
            <a:r>
              <a:rPr lang="it-IT" altLang="it-IT" sz="3200" b="1" dirty="0">
                <a:solidFill>
                  <a:srgbClr val="00863D"/>
                </a:solidFill>
              </a:rPr>
              <a:t>domande per il miglioramento dei risultati attesi </a:t>
            </a:r>
          </a:p>
        </p:txBody>
      </p:sp>
      <p:pic>
        <p:nvPicPr>
          <p:cNvPr id="5" name="Immagine 4" descr="Immagine che contiene interni, piccolo, sedendo, tenendo&#10;&#10;Descrizione generata automaticamente">
            <a:extLst>
              <a:ext uri="{FF2B5EF4-FFF2-40B4-BE49-F238E27FC236}">
                <a16:creationId xmlns:a16="http://schemas.microsoft.com/office/drawing/2014/main" id="{607D00AF-0E55-02D1-460A-E9314612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45768"/>
            <a:ext cx="23726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FAF02-1432-DF1C-2D34-EDF38CEC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74000"/>
            <a:ext cx="9289032" cy="720080"/>
          </a:xfrm>
        </p:spPr>
        <p:txBody>
          <a:bodyPr>
            <a:normAutofit/>
          </a:bodyPr>
          <a:lstStyle/>
          <a:p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dispersione</a:t>
            </a:r>
            <a:r>
              <a:rPr lang="en-US" dirty="0"/>
              <a:t> </a:t>
            </a:r>
            <a:r>
              <a:rPr lang="en-US" dirty="0" err="1"/>
              <a:t>eurostat</a:t>
            </a:r>
            <a:r>
              <a:rPr lang="en-US" dirty="0"/>
              <a:t> 2022</a:t>
            </a:r>
            <a:endParaRPr lang="it-IT" dirty="0"/>
          </a:p>
        </p:txBody>
      </p:sp>
      <p:pic>
        <p:nvPicPr>
          <p:cNvPr id="3" name="Google Shape;137;gff77f779d5_0_25">
            <a:extLst>
              <a:ext uri="{FF2B5EF4-FFF2-40B4-BE49-F238E27FC236}">
                <a16:creationId xmlns:a16="http://schemas.microsoft.com/office/drawing/2014/main" id="{72732507-D97B-15C5-0912-A6476192A0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1464" y="933156"/>
            <a:ext cx="8640960" cy="4991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9;gff77f779d5_0_25">
            <a:extLst>
              <a:ext uri="{FF2B5EF4-FFF2-40B4-BE49-F238E27FC236}">
                <a16:creationId xmlns:a16="http://schemas.microsoft.com/office/drawing/2014/main" id="{8E2C7B3E-411B-C804-E194-BCBE229F1393}"/>
              </a:ext>
            </a:extLst>
          </p:cNvPr>
          <p:cNvSpPr/>
          <p:nvPr/>
        </p:nvSpPr>
        <p:spPr>
          <a:xfrm rot="10800000">
            <a:off x="9912424" y="2132856"/>
            <a:ext cx="1364542" cy="7595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7C59409-C723-FFEE-7FAE-E46661313910}"/>
              </a:ext>
            </a:extLst>
          </p:cNvPr>
          <p:cNvSpPr/>
          <p:nvPr/>
        </p:nvSpPr>
        <p:spPr>
          <a:xfrm>
            <a:off x="767408" y="2368631"/>
            <a:ext cx="9577064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698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FAF02-1432-DF1C-2D34-EDF38CEC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74000"/>
            <a:ext cx="9289032" cy="720080"/>
          </a:xfrm>
        </p:spPr>
        <p:txBody>
          <a:bodyPr>
            <a:normAutofit/>
          </a:bodyPr>
          <a:lstStyle/>
          <a:p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dispersione</a:t>
            </a:r>
            <a:r>
              <a:rPr lang="en-US" dirty="0"/>
              <a:t> </a:t>
            </a:r>
            <a:r>
              <a:rPr lang="en-US" dirty="0" err="1"/>
              <a:t>implicita</a:t>
            </a:r>
            <a:r>
              <a:rPr lang="en-US" dirty="0"/>
              <a:t> (</a:t>
            </a:r>
            <a:r>
              <a:rPr lang="en-US" dirty="0" err="1"/>
              <a:t>INVALSI</a:t>
            </a:r>
            <a:r>
              <a:rPr lang="en-US" dirty="0"/>
              <a:t> 2022)</a:t>
            </a:r>
            <a:endParaRPr lang="it-IT" dirty="0"/>
          </a:p>
        </p:txBody>
      </p:sp>
      <p:pic>
        <p:nvPicPr>
          <p:cNvPr id="5" name="Google Shape;158;gff77f779d5_0_37">
            <a:extLst>
              <a:ext uri="{FF2B5EF4-FFF2-40B4-BE49-F238E27FC236}">
                <a16:creationId xmlns:a16="http://schemas.microsoft.com/office/drawing/2014/main" id="{69E9EBC1-F4DF-BAD3-EEF3-9BCDEA0E358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2083" y="1052736"/>
            <a:ext cx="8412818" cy="414570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Freccia in su 5">
            <a:extLst>
              <a:ext uri="{FF2B5EF4-FFF2-40B4-BE49-F238E27FC236}">
                <a16:creationId xmlns:a16="http://schemas.microsoft.com/office/drawing/2014/main" id="{F08981E3-72A1-6C8C-3FC3-BB4BD6349E5A}"/>
              </a:ext>
            </a:extLst>
          </p:cNvPr>
          <p:cNvSpPr/>
          <p:nvPr/>
        </p:nvSpPr>
        <p:spPr>
          <a:xfrm>
            <a:off x="2855640" y="4465189"/>
            <a:ext cx="648072" cy="1152128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CD1E44C-1CAA-45AF-CD54-6346EC02AC88}"/>
              </a:ext>
            </a:extLst>
          </p:cNvPr>
          <p:cNvSpPr/>
          <p:nvPr/>
        </p:nvSpPr>
        <p:spPr>
          <a:xfrm rot="5400000">
            <a:off x="1686250" y="3907867"/>
            <a:ext cx="2986852" cy="43204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655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993FEF79-5A5D-F6A4-527E-B8C58B38B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045973"/>
            <a:ext cx="9381744" cy="476605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18C061-39AC-AF10-5565-8EF0E6F3BE31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Analisi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dati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INVALSI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 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8ED0542-E8B3-FB37-B1EB-62FBD6F57937}"/>
              </a:ext>
            </a:extLst>
          </p:cNvPr>
          <p:cNvSpPr/>
          <p:nvPr/>
        </p:nvSpPr>
        <p:spPr>
          <a:xfrm>
            <a:off x="2855640" y="3212976"/>
            <a:ext cx="504056" cy="2376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5105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DF52D406-4C22-5B10-6CD3-05208776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1029958"/>
            <a:ext cx="10067543" cy="493396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9A9180E-67DD-B568-6E0E-2067C432C376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Analisi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dati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</a:t>
            </a:r>
            <a:r>
              <a:rPr lang="en-US" altLang="it-IT" sz="2800" b="1" dirty="0" err="1">
                <a:solidFill>
                  <a:srgbClr val="009A44"/>
                </a:solidFill>
                <a:ea typeface="HP Simplified"/>
              </a:rPr>
              <a:t>INVALSI</a:t>
            </a:r>
            <a:r>
              <a:rPr lang="en-US" altLang="it-IT" sz="2800" b="1" dirty="0">
                <a:solidFill>
                  <a:srgbClr val="009A44"/>
                </a:solidFill>
                <a:ea typeface="HP Simplified"/>
              </a:rPr>
              <a:t>  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0152A09-B467-0FBD-C233-2CD81CF71D8D}"/>
              </a:ext>
            </a:extLst>
          </p:cNvPr>
          <p:cNvSpPr/>
          <p:nvPr/>
        </p:nvSpPr>
        <p:spPr>
          <a:xfrm>
            <a:off x="2567608" y="3278944"/>
            <a:ext cx="548640" cy="254305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99549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7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2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3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4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5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6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11821</TotalTime>
  <Words>1700</Words>
  <Application>Microsoft Office PowerPoint</Application>
  <PresentationFormat>Widescreen</PresentationFormat>
  <Paragraphs>236</Paragraphs>
  <Slides>35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51" baseType="lpstr">
      <vt:lpstr>Arial</vt:lpstr>
      <vt:lpstr>Bahnschrift SemiBold</vt:lpstr>
      <vt:lpstr>Calibri</vt:lpstr>
      <vt:lpstr>Georgia</vt:lpstr>
      <vt:lpstr>HP Simplified</vt:lpstr>
      <vt:lpstr>Lucida Grande</vt:lpstr>
      <vt:lpstr>Open Sans</vt:lpstr>
      <vt:lpstr>Symbol</vt:lpstr>
      <vt:lpstr>Times New Roman</vt:lpstr>
      <vt:lpstr>Title with content</vt:lpstr>
      <vt:lpstr>3_Title with content</vt:lpstr>
      <vt:lpstr>2_Title with content</vt:lpstr>
      <vt:lpstr>5_Title with content</vt:lpstr>
      <vt:lpstr>6_Title with content</vt:lpstr>
      <vt:lpstr>7_Title with content</vt:lpstr>
      <vt:lpstr>Diapositiva think-cell</vt:lpstr>
      <vt:lpstr>Presentazione standard di PowerPoint</vt:lpstr>
      <vt:lpstr>Alcune risposte a partire da «La scuola mediterranea»</vt:lpstr>
      <vt:lpstr>Risultati attesi (PNRR Decreto 170/2022) </vt:lpstr>
      <vt:lpstr>Target (PNRR – Istruzione operative)</vt:lpstr>
      <vt:lpstr>Presentazione standard di PowerPoint</vt:lpstr>
      <vt:lpstr>Dati dispersione eurostat 2022</vt:lpstr>
      <vt:lpstr>Dati dispersione implicita (INVALSI 2022)</vt:lpstr>
      <vt:lpstr>Presentazione standard di PowerPoint</vt:lpstr>
      <vt:lpstr>Presentazione standard di PowerPoint</vt:lpstr>
      <vt:lpstr>Presentazione standard di PowerPoint</vt:lpstr>
      <vt:lpstr>PNRR – RAV e priorità di miglioramento</vt:lpstr>
      <vt:lpstr>Cosa possiamo fare per migliorare?</vt:lpstr>
      <vt:lpstr>Analisi diacronica</vt:lpstr>
      <vt:lpstr>Analisi di contesto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e processi attesi - D.M. 170/2022 </vt:lpstr>
      <vt:lpstr>D.M. 170/2022 – Istruzioni operative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MIUR</dc:creator>
  <cp:lastModifiedBy>Previtali Damiano</cp:lastModifiedBy>
  <cp:revision>527</cp:revision>
  <cp:lastPrinted>2022-10-04T10:54:07Z</cp:lastPrinted>
  <dcterms:created xsi:type="dcterms:W3CDTF">2018-05-21T10:03:44Z</dcterms:created>
  <dcterms:modified xsi:type="dcterms:W3CDTF">2023-01-15T08:54:29Z</dcterms:modified>
</cp:coreProperties>
</file>